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63" r:id="rId9"/>
    <p:sldId id="264" r:id="rId10"/>
    <p:sldId id="273" r:id="rId11"/>
    <p:sldId id="266" r:id="rId12"/>
    <p:sldId id="268" r:id="rId13"/>
    <p:sldId id="270" r:id="rId14"/>
    <p:sldId id="271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E266"/>
    <a:srgbClr val="FFFFFF"/>
    <a:srgbClr val="FFFF00"/>
    <a:srgbClr val="FF6699"/>
    <a:srgbClr val="FF0066"/>
    <a:srgbClr val="49C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1" dirty="0" smtClean="0"/>
              <a:t>Исполнение основных параметров местного бюджета за 2018-2019</a:t>
            </a:r>
            <a:r>
              <a:rPr lang="ru-RU" sz="1400" b="1" baseline="0" dirty="0" smtClean="0"/>
              <a:t> </a:t>
            </a:r>
            <a:r>
              <a:rPr lang="ru-RU" sz="1400" b="1" dirty="0" smtClean="0"/>
              <a:t>год составило:</a:t>
            </a:r>
            <a:endParaRPr lang="ru-RU" sz="1400" b="1" dirty="0"/>
          </a:p>
        </c:rich>
      </c:tx>
      <c:layout/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17418084677279"/>
          <c:y val="0.12269709303481957"/>
          <c:w val="0.86540321846121204"/>
          <c:h val="0.73728327043979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7011513235266151E-2"/>
                  <c:y val="-3.8861030506968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F9-48E2-A184-4D9A5D90315B}"/>
                </c:ext>
              </c:extLst>
            </c:dLbl>
            <c:dLbl>
              <c:idx val="1"/>
              <c:layout>
                <c:manualLayout>
                  <c:x val="2.7011388124042274E-2"/>
                  <c:y val="-4.1850575924708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F9-48E2-A184-4D9A5D90315B}"/>
                </c:ext>
              </c:extLst>
            </c:dLbl>
            <c:dLbl>
              <c:idx val="2"/>
              <c:layout>
                <c:manualLayout>
                  <c:x val="2.7011513235266151E-2"/>
                  <c:y val="-4.7828960623960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F9-48E2-A184-4D9A5D9031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1257449.3</c:v>
                </c:pt>
                <c:pt idx="1">
                  <c:v>1255146.8999999999</c:v>
                </c:pt>
                <c:pt idx="2">
                  <c:v>2302.4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F9-48E2-A184-4D9A5D90315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2244775605513301E-2"/>
                  <c:y val="-3.5871720467970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EF9-48E2-A184-4D9A5D90315B}"/>
                </c:ext>
              </c:extLst>
            </c:dLbl>
            <c:dLbl>
              <c:idx val="1"/>
              <c:layout>
                <c:manualLayout>
                  <c:x val="2.86004257785171E-2"/>
                  <c:y val="-3.5871720467970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F9-48E2-A184-4D9A5D90315B}"/>
                </c:ext>
              </c:extLst>
            </c:dLbl>
            <c:dLbl>
              <c:idx val="2"/>
              <c:layout>
                <c:manualLayout>
                  <c:x val="1.5889125432509501E-2"/>
                  <c:y val="-4.1850340545965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EF9-48E2-A184-4D9A5D9031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1490391.1</c:v>
                </c:pt>
                <c:pt idx="1">
                  <c:v>1412745.9</c:v>
                </c:pt>
                <c:pt idx="2">
                  <c:v>77645.2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EF9-48E2-A184-4D9A5D903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22685856"/>
        <c:axId val="222686416"/>
        <c:axId val="0"/>
      </c:bar3DChart>
      <c:catAx>
        <c:axId val="22268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anchor="t" anchorCtr="0"/>
          <a:lstStyle/>
          <a:p>
            <a:pPr>
              <a:defRPr sz="1200" b="0" i="0" baseline="0"/>
            </a:pPr>
            <a:endParaRPr lang="ru-RU"/>
          </a:p>
        </c:txPr>
        <c:crossAx val="222686416"/>
        <c:crosses val="autoZero"/>
        <c:auto val="1"/>
        <c:lblAlgn val="ctr"/>
        <c:lblOffset val="100"/>
        <c:noMultiLvlLbl val="0"/>
      </c:catAx>
      <c:valAx>
        <c:axId val="222686416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aseline="0"/>
            </a:pPr>
            <a:endParaRPr lang="ru-RU"/>
          </a:p>
        </c:txPr>
        <c:crossAx val="2226858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43201919790847E-2"/>
          <c:y val="0.12223285250587773"/>
          <c:w val="0.42168325176423116"/>
          <c:h val="0.68796428775181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1.0226093286126895E-2"/>
                  <c:y val="-3.575053222314637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FB4-4381-9A93-4AFD507C4C3D}"/>
                </c:ext>
              </c:extLst>
            </c:dLbl>
            <c:dLbl>
              <c:idx val="1"/>
              <c:layout>
                <c:manualLayout>
                  <c:x val="3.0678279858380685E-2"/>
                  <c:y val="0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B4-4381-9A93-4AFD507C4C3D}"/>
                </c:ext>
              </c:extLst>
            </c:dLbl>
            <c:dLbl>
              <c:idx val="2"/>
              <c:layout>
                <c:manualLayout>
                  <c:x val="-6.135655971676137E-2"/>
                  <c:y val="8.8184646150427731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B4-4381-9A93-4AFD507C4C3D}"/>
                </c:ext>
              </c:extLst>
            </c:dLbl>
            <c:dLbl>
              <c:idx val="4"/>
              <c:layout>
                <c:manualLayout>
                  <c:x val="4.3037474154248938E-4"/>
                  <c:y val="-2.586749620412546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FB4-4381-9A93-4AFD507C4C3D}"/>
                </c:ext>
              </c:extLst>
            </c:dLbl>
            <c:dLbl>
              <c:idx val="5"/>
              <c:layout>
                <c:manualLayout>
                  <c:x val="-3.0405430711823024E-3"/>
                  <c:y val="4.512517127726557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FB4-4381-9A93-4AFD507C4C3D}"/>
                </c:ext>
              </c:extLst>
            </c:dLbl>
            <c:dLbl>
              <c:idx val="6"/>
              <c:layout>
                <c:manualLayout>
                  <c:x val="-1.3147834225020295E-2"/>
                  <c:y val="-3.098379459339352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FB4-4381-9A93-4AFD507C4C3D}"/>
                </c:ext>
              </c:extLst>
            </c:dLbl>
            <c:dLbl>
              <c:idx val="8"/>
              <c:layout>
                <c:manualLayout>
                  <c:x val="-2.1952062700333654E-2"/>
                  <c:y val="6.8323889938155021E-3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FB4-4381-9A93-4AFD507C4C3D}"/>
                </c:ext>
              </c:extLst>
            </c:dLbl>
            <c:dLbl>
              <c:idx val="9"/>
              <c:layout>
                <c:manualLayout>
                  <c:x val="-1.0070224173940401E-2"/>
                  <c:y val="2.300744361737584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FB4-4381-9A93-4AFD507C4C3D}"/>
                </c:ext>
              </c:extLst>
            </c:dLbl>
            <c:dLbl>
              <c:idx val="11"/>
              <c:layout>
                <c:manualLayout>
                  <c:x val="4.4683158160674599E-2"/>
                  <c:y val="-1.6461133948079843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FB4-4381-9A93-4AFD507C4C3D}"/>
                </c:ext>
              </c:extLst>
            </c:dLbl>
            <c:dLbl>
              <c:idx val="12"/>
              <c:layout>
                <c:manualLayout>
                  <c:x val="-3.026923617336022E-2"/>
                  <c:y val="-3.0570677332148279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FB4-4381-9A93-4AFD507C4C3D}"/>
                </c:ext>
              </c:extLst>
            </c:dLbl>
            <c:dLbl>
              <c:idx val="13"/>
              <c:layout>
                <c:manualLayout>
                  <c:x val="1.4413921987314387E-3"/>
                  <c:y val="-9.4063622560456254E-3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FB4-4381-9A93-4AFD507C4C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Лист1!$A$2:$A$15</c:f>
              <c:strCache>
                <c:ptCount val="14"/>
                <c:pt idx="0">
                  <c:v>Муниципальная программа "Социальная поддержка населения Усть-Большерецкого муниципального района" </c:v>
                </c:pt>
                <c:pt idx="1">
                  <c:v>Муниципальная программа "Содействие занятости населения Усть-Большерецкого муниципального района" </c:v>
                </c:pt>
                <c:pt idx="2">
                  <c:v>Муниципальная программа "Развитие образования в Усть-Большерецком муниципальном районе" </c:v>
                </c:pt>
                <c:pt idx="3">
                  <c:v>Муниципальная программа "Развитие физической культуры и спорта в Усть-Большерецком муниципальном районе"</c:v>
                </c:pt>
                <c:pt idx="4">
                  <c:v>Муниципальная программа "Устойчивое развитие сельских территорий Усть-Большерецкого муниципального района"</c:v>
                </c:pt>
                <c:pt idx="5">
                  <c:v>Муниципальная программа "Развитие некоммерческого сектора и малого и среднего бизнеса в Усть-Большерецком муниципальном районе"</c:v>
                </c:pt>
                <c:pt idx="6">
                  <c:v>Муниципальная программа "Управление муниципальными финансами Усть-Большерецкого муниципального района"</c:v>
                </c:pt>
                <c:pt idx="7">
                  <c:v>Муниципальная программа "Поддержка развития сельского хозяйства, пищевой и перерабатывающей промышленности в Усть-Большерецком муниципальном районе" </c:v>
                </c:pt>
                <c:pt idx="8">
                  <c:v>Муниципальная программа "Энергоэффективность, развитие энергетики и коммунального хозяйства, обеспечение жителей населенных пунктов Усть-Большерецкого муниципального района коммунальными услугами и услугами по благоустройству территорий" </c:v>
                </c:pt>
                <c:pt idx="9">
                  <c:v>Муниципальная программа "Безопасный район"</c:v>
                </c:pt>
                <c:pt idx="10">
                  <c:v>Муниципальная программа "Поддержка коренных малочисленных народов Севера, Сибири и Дальнего Востока, проживающих на территории Усть-Большерецкого муниципального района"</c:v>
                </c:pt>
                <c:pt idx="11">
                  <c:v>Муниципальная программа "Развитие пассажирского автомобильного транспорта в Усть-Большерецком районе"</c:v>
                </c:pt>
                <c:pt idx="12">
                  <c:v>Муниципальная программа "Развитие туристической деятельности на территории Усть-Большерецкого муниципального района"</c:v>
                </c:pt>
                <c:pt idx="13">
                  <c:v>Муниципальная программа "Развитие культуры в Усть-Большерецком районе"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16155.87082</c:v>
                </c:pt>
                <c:pt idx="1">
                  <c:v>3660.3</c:v>
                </c:pt>
                <c:pt idx="2">
                  <c:v>661510.6</c:v>
                </c:pt>
                <c:pt idx="3">
                  <c:v>1129.2</c:v>
                </c:pt>
                <c:pt idx="4">
                  <c:v>1398.9</c:v>
                </c:pt>
                <c:pt idx="5">
                  <c:v>1500</c:v>
                </c:pt>
                <c:pt idx="6">
                  <c:v>198301.1</c:v>
                </c:pt>
                <c:pt idx="7">
                  <c:v>19250.8</c:v>
                </c:pt>
                <c:pt idx="8">
                  <c:v>97365.1</c:v>
                </c:pt>
                <c:pt idx="9">
                  <c:v>8433.6</c:v>
                </c:pt>
                <c:pt idx="10">
                  <c:v>136</c:v>
                </c:pt>
                <c:pt idx="11">
                  <c:v>4650</c:v>
                </c:pt>
                <c:pt idx="12">
                  <c:v>4715</c:v>
                </c:pt>
                <c:pt idx="13">
                  <c:v>106161.5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FB4-4381-9A93-4AFD507C4C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txPr>
          <a:bodyPr/>
          <a:lstStyle/>
          <a:p>
            <a:pPr algn="l">
              <a:defRPr sz="1000" kern="300" spc="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kern="100" spc="0" baseline="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kern="400" spc="0" baseline="0"/>
            </a:pPr>
            <a:endParaRPr lang="ru-RU"/>
          </a:p>
        </c:txPr>
      </c:legendEntry>
      <c:layout>
        <c:manualLayout>
          <c:xMode val="edge"/>
          <c:yMode val="edge"/>
          <c:x val="0.51560993702591518"/>
          <c:y val="1.3761063585527537E-2"/>
          <c:w val="0.46691357979853654"/>
          <c:h val="0.97212939303040391"/>
        </c:manualLayout>
      </c:layout>
      <c:overlay val="0"/>
      <c:txPr>
        <a:bodyPr/>
        <a:lstStyle/>
        <a:p>
          <a:pPr>
            <a:defRPr sz="1000" kern="300" spc="0" baseline="0"/>
          </a:pPr>
          <a:endParaRPr lang="ru-RU"/>
        </a:p>
      </c:txPr>
    </c:legend>
    <c:plotVisOnly val="1"/>
    <c:dispBlanksAs val="gap"/>
    <c:showDLblsOverMax val="0"/>
  </c:chart>
  <c:txPr>
    <a:bodyPr anchor="t" anchorCtr="0"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407407407407406E-2"/>
          <c:y val="1.6805484269314618E-2"/>
          <c:w val="0.95370370370370372"/>
          <c:h val="0.73475169814689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17C-4BCF-8B00-82256C0A6738}"/>
              </c:ext>
            </c:extLst>
          </c:dPt>
          <c:dPt>
            <c:idx val="1"/>
            <c:bubble3D val="0"/>
            <c:explosion val="1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117C-4BCF-8B00-82256C0A6738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17C-4BCF-8B00-82256C0A6738}"/>
              </c:ext>
            </c:extLst>
          </c:dPt>
          <c:dLbls>
            <c:dLbl>
              <c:idx val="0"/>
              <c:layout>
                <c:manualLayout>
                  <c:x val="1.2584451249149411E-2"/>
                  <c:y val="-8.10055230234979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7C-4BCF-8B00-82256C0A6738}"/>
                </c:ext>
              </c:extLst>
            </c:dLbl>
            <c:dLbl>
              <c:idx val="1"/>
              <c:layout>
                <c:manualLayout>
                  <c:x val="7.407407407407407E-2"/>
                  <c:y val="2.24482612871559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7C-4BCF-8B00-82256C0A6738}"/>
                </c:ext>
              </c:extLst>
            </c:dLbl>
            <c:dLbl>
              <c:idx val="2"/>
              <c:layout>
                <c:manualLayout>
                  <c:x val="1.3888888888888888E-2"/>
                  <c:y val="-0.221677022105571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17C-4BCF-8B00-82256C0A6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-673 560,0 тыс. рублей</c:v>
                </c:pt>
                <c:pt idx="1">
                  <c:v>Неналоговые доходы - 44 784,1 тыс. рублей</c:v>
                </c:pt>
                <c:pt idx="2">
                  <c:v>Безвозмездные поступления - 772 047,0 тыс. рублей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673560.04040000006</c:v>
                </c:pt>
                <c:pt idx="1">
                  <c:v>44784.056560000005</c:v>
                </c:pt>
                <c:pt idx="2">
                  <c:v>772046.99761000008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7C-4BCF-8B00-82256C0A67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400" b="1" i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638612481212778E-3"/>
                  <c:y val="-3.3917171596318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73-4734-BB1A-478BDFC1F2E7}"/>
                </c:ext>
              </c:extLst>
            </c:dLbl>
            <c:dLbl>
              <c:idx val="2"/>
              <c:layout>
                <c:manualLayout>
                  <c:x val="4.9915837443638335E-3"/>
                  <c:y val="0.14245212070453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73-4734-BB1A-478BDFC1F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347074.7</c:v>
                </c:pt>
                <c:pt idx="1">
                  <c:v>28046.6</c:v>
                </c:pt>
                <c:pt idx="2">
                  <c:v>882328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3-4734-BB1A-478BDFC1F2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0.271337372770546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873-4734-BB1A-478BDFC1F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673560</c:v>
                </c:pt>
                <c:pt idx="1">
                  <c:v>44784</c:v>
                </c:pt>
                <c:pt idx="2">
                  <c:v>772046.9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73-4734-BB1A-478BDFC1F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5371360"/>
        <c:axId val="225371920"/>
        <c:axId val="0"/>
      </c:bar3DChart>
      <c:catAx>
        <c:axId val="22537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5371920"/>
        <c:crosses val="autoZero"/>
        <c:auto val="1"/>
        <c:lblAlgn val="ctr"/>
        <c:lblOffset val="100"/>
        <c:noMultiLvlLbl val="0"/>
      </c:catAx>
      <c:valAx>
        <c:axId val="22537192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22537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006611395879565"/>
          <c:y val="0.40592872159503646"/>
          <c:w val="9.6989350826462706E-2"/>
          <c:h val="0.174575688171399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100"/>
      <c:rotY val="20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135195364730352E-2"/>
          <c:y val="0.15159976983689444"/>
          <c:w val="0.95982295845094834"/>
          <c:h val="0.42650712344654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налоговых доходов - 347 074,7 тыс. рублей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1-04BE-45E3-B895-A54CC59C67F1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04BE-45E3-B895-A54CC59C67F1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04BE-45E3-B895-A54CC59C67F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04BE-45E3-B895-A54CC59C67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Налоги на прибыль, доходы - 318 473,8 тыс. рублей</c:v>
                </c:pt>
                <c:pt idx="1">
                  <c:v>Налоги на совокупный доход - 312 615,3 тыс. рублей</c:v>
                </c:pt>
                <c:pt idx="2">
                  <c:v>Налоги на имущество -  40 885,4 тыс. рублей</c:v>
                </c:pt>
                <c:pt idx="3">
                  <c:v>Государственная пошлина - 1 585,5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318473.8</c:v>
                </c:pt>
                <c:pt idx="1">
                  <c:v>312615.3</c:v>
                </c:pt>
                <c:pt idx="2">
                  <c:v>40885.4</c:v>
                </c:pt>
                <c:pt idx="3">
                  <c:v>1585.5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BE-45E3-B895-A54CC59C6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5.2497647699697912E-2"/>
          <c:y val="0.63652555133413358"/>
          <c:w val="0.92286485415738129"/>
          <c:h val="0.24300132369619459"/>
        </c:manualLayout>
      </c:layout>
      <c:overlay val="0"/>
      <c:txPr>
        <a:bodyPr/>
        <a:lstStyle/>
        <a:p>
          <a:pPr>
            <a:defRPr sz="1200" i="1" kern="5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.14647490489869228"/>
          <c:w val="0.96540880503144655"/>
          <c:h val="0.417950389784450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неналоговых доходов - 44 784,0 тыс. рублей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3D0-4CF9-BB47-E4CE7F90D02E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3D0-4CF9-BB47-E4CE7F90D02E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3D0-4CF9-BB47-E4CE7F90D02E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3D0-4CF9-BB47-E4CE7F90D02E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B3D0-4CF9-BB47-E4CE7F90D02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B3D0-4CF9-BB47-E4CE7F90D02E}"/>
              </c:ext>
            </c:extLst>
          </c:dPt>
          <c:dLbls>
            <c:dLbl>
              <c:idx val="1"/>
              <c:layout>
                <c:manualLayout>
                  <c:x val="3.124151933838459E-2"/>
                  <c:y val="2.651300756372412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D0-4CF9-BB47-E4CE7F90D02E}"/>
                </c:ext>
              </c:extLst>
            </c:dLbl>
            <c:dLbl>
              <c:idx val="2"/>
              <c:layout>
                <c:manualLayout>
                  <c:x val="0.12584410439261129"/>
                  <c:y val="2.18705053792821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3D0-4CF9-BB47-E4CE7F90D02E}"/>
                </c:ext>
              </c:extLst>
            </c:dLbl>
            <c:dLbl>
              <c:idx val="4"/>
              <c:layout>
                <c:manualLayout>
                  <c:x val="-4.7421383647798743E-2"/>
                  <c:y val="-4.129608722153994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3D0-4CF9-BB47-E4CE7F90D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Доходы от использования имущества - 15 992,2,2 тыс. рублей</c:v>
                </c:pt>
                <c:pt idx="1">
                  <c:v>Задолженность и перерасчеты - 0,1 тыс. рублей</c:v>
                </c:pt>
                <c:pt idx="2">
                  <c:v>Платежи при пользовании природными ресурсами - 850,0 тыс. рублей</c:v>
                </c:pt>
                <c:pt idx="3">
                  <c:v>Доходы от оказания платных услуг -  19 239,1 тыс. рублей</c:v>
                </c:pt>
                <c:pt idx="4">
                  <c:v>Доходы от продажи материальных активов -  648,7 тыс. рублей</c:v>
                </c:pt>
                <c:pt idx="5">
                  <c:v>Штрафы, санкции, возмещение ущерба - 8 050,2 тыс. рублей</c:v>
                </c:pt>
                <c:pt idx="6">
                  <c:v>Прочие неналоговые доходы - 3,8 тыс. рублей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15992.2</c:v>
                </c:pt>
                <c:pt idx="1">
                  <c:v>0.1</c:v>
                </c:pt>
                <c:pt idx="2">
                  <c:v>850</c:v>
                </c:pt>
                <c:pt idx="3">
                  <c:v>19239.099999999999</c:v>
                </c:pt>
                <c:pt idx="4">
                  <c:v>648.70000000000005</c:v>
                </c:pt>
                <c:pt idx="5">
                  <c:v>8050.2</c:v>
                </c:pt>
                <c:pt idx="6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3D0-4CF9-BB47-E4CE7F90D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5.6177635814391128E-2"/>
          <c:y val="0.578455457987615"/>
          <c:w val="0.88764472837121777"/>
          <c:h val="0.40470834604701805"/>
        </c:manualLayout>
      </c:layout>
      <c:overlay val="0"/>
      <c:txPr>
        <a:bodyPr/>
        <a:lstStyle/>
        <a:p>
          <a:pPr>
            <a:defRPr sz="1200" i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226645280451048E-2"/>
          <c:y val="3.5783986744920365E-2"/>
          <c:w val="0.87127952755905513"/>
          <c:h val="0.8052478555392520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73B-41CC-AA4A-B5959037AB4A}"/>
                </c:ext>
              </c:extLst>
            </c:dLbl>
            <c:dLbl>
              <c:idx val="1"/>
              <c:layout>
                <c:manualLayout>
                  <c:x val="0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3B-41CC-AA4A-B5959037AB4A}"/>
                </c:ext>
              </c:extLst>
            </c:dLbl>
            <c:dLbl>
              <c:idx val="3"/>
              <c:layout>
                <c:manualLayout>
                  <c:x val="-4.6296296296296294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3B-41CC-AA4A-B5959037AB4A}"/>
                </c:ext>
              </c:extLst>
            </c:dLbl>
            <c:dLbl>
              <c:idx val="4"/>
              <c:layout>
                <c:manualLayout>
                  <c:x val="-3.0864197530864196E-3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3B-41CC-AA4A-B5959037A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План 2018 г.</c:v>
                </c:pt>
                <c:pt idx="1">
                  <c:v>Отчет 2018 г.</c:v>
                </c:pt>
                <c:pt idx="3">
                  <c:v>План 2019 г.</c:v>
                </c:pt>
                <c:pt idx="4">
                  <c:v>Отчет 2019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358893.4</c:v>
                </c:pt>
                <c:pt idx="1">
                  <c:v>375121.3</c:v>
                </c:pt>
                <c:pt idx="3">
                  <c:v>726306.2</c:v>
                </c:pt>
                <c:pt idx="4">
                  <c:v>718344.1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3B-41CC-AA4A-B5959037AB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525429394805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3B-41CC-AA4A-B5959037AB4A}"/>
                </c:ext>
              </c:extLst>
            </c:dLbl>
            <c:dLbl>
              <c:idx val="1"/>
              <c:layout>
                <c:manualLayout>
                  <c:x val="1.5432098765432098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73B-41CC-AA4A-B5959037AB4A}"/>
                </c:ext>
              </c:extLst>
            </c:dLbl>
            <c:dLbl>
              <c:idx val="3"/>
              <c:layout>
                <c:manualLayout>
                  <c:x val="-3.0864197530864196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73B-41CC-AA4A-B5959037AB4A}"/>
                </c:ext>
              </c:extLst>
            </c:dLbl>
            <c:dLbl>
              <c:idx val="4"/>
              <c:layout>
                <c:manualLayout>
                  <c:x val="-1.5432098765432098E-3"/>
                  <c:y val="-3.6478424591628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73B-41CC-AA4A-B5959037A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План 2018 г.</c:v>
                </c:pt>
                <c:pt idx="1">
                  <c:v>Отчет 2018 г.</c:v>
                </c:pt>
                <c:pt idx="3">
                  <c:v>План 2019 г.</c:v>
                </c:pt>
                <c:pt idx="4">
                  <c:v>Отчет 2019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913424.2</c:v>
                </c:pt>
                <c:pt idx="1">
                  <c:v>882328</c:v>
                </c:pt>
                <c:pt idx="3">
                  <c:v>780742.7</c:v>
                </c:pt>
                <c:pt idx="4">
                  <c:v>772047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73B-41CC-AA4A-B5959037A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gapDepth val="90"/>
        <c:shape val="box"/>
        <c:axId val="226343856"/>
        <c:axId val="226344416"/>
        <c:axId val="225409344"/>
      </c:bar3DChart>
      <c:catAx>
        <c:axId val="226343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6344416"/>
        <c:crosses val="autoZero"/>
        <c:auto val="1"/>
        <c:lblAlgn val="ctr"/>
        <c:lblOffset val="100"/>
        <c:noMultiLvlLbl val="0"/>
      </c:catAx>
      <c:valAx>
        <c:axId val="226344416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226343856"/>
        <c:crosses val="autoZero"/>
        <c:crossBetween val="between"/>
        <c:majorUnit val="100000"/>
      </c:valAx>
      <c:serAx>
        <c:axId val="225409344"/>
        <c:scaling>
          <c:orientation val="minMax"/>
        </c:scaling>
        <c:delete val="1"/>
        <c:axPos val="b"/>
        <c:majorTickMark val="none"/>
        <c:minorTickMark val="none"/>
        <c:tickLblPos val="nextTo"/>
        <c:crossAx val="226344416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 anchorCtr="1"/>
          <a:lstStyle/>
          <a:p>
            <a:pPr algn="l">
              <a:defRPr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1800" u="sng" baseline="0" dirty="0" smtClean="0">
                <a:latin typeface="Times New Roman" pitchFamily="18" charset="0"/>
                <a:cs typeface="Times New Roman" pitchFamily="18" charset="0"/>
              </a:rPr>
              <a:t> за 2019 год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– 772</a:t>
            </a:r>
            <a:r>
              <a:rPr lang="ru-RU" sz="1800" u="sng" baseline="0" dirty="0" smtClean="0">
                <a:latin typeface="Times New Roman" pitchFamily="18" charset="0"/>
                <a:cs typeface="Times New Roman" pitchFamily="18" charset="0"/>
              </a:rPr>
              <a:t> 074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,2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/>
      <c:overlay val="0"/>
    </c:title>
    <c:autoTitleDeleted val="0"/>
    <c:view3D>
      <c:rotX val="30"/>
      <c:rotY val="16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8C3-4808-BD63-C72797110F03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8C3-4808-BD63-C72797110F03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8C3-4808-BD63-C72797110F03}"/>
              </c:ext>
            </c:extLst>
          </c:dPt>
          <c:dLbls>
            <c:dLbl>
              <c:idx val="2"/>
              <c:layout>
                <c:manualLayout>
                  <c:x val="2.3885402727637763E-2"/>
                  <c:y val="2.525429394805039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C3-4808-BD63-C72797110F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 - 159 342,0 тыс. рублей</c:v>
                </c:pt>
                <c:pt idx="1">
                  <c:v>Субсидии - 219 315,7,9 тыс. рублей</c:v>
                </c:pt>
                <c:pt idx="2">
                  <c:v>Субвенции -  390 386,4 тыс. рублей</c:v>
                </c:pt>
                <c:pt idx="3">
                  <c:v>Иные межбюджетные трансферты - 3 030,1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159342</c:v>
                </c:pt>
                <c:pt idx="1">
                  <c:v>219315.7</c:v>
                </c:pt>
                <c:pt idx="2">
                  <c:v>390386.4</c:v>
                </c:pt>
                <c:pt idx="3">
                  <c:v>3030.1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C3-4808-BD63-C72797110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0054862933799944"/>
          <c:y val="0.25947472394272775"/>
          <c:w val="0.27880346553902985"/>
          <c:h val="0.49891083952741105"/>
        </c:manualLayout>
      </c:layout>
      <c:overlay val="0"/>
      <c:txPr>
        <a:bodyPr/>
        <a:lstStyle/>
        <a:p>
          <a:pPr>
            <a:defRPr sz="12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hPercent val="80"/>
      <c:rotY val="240"/>
      <c:depthPercent val="5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91358024691358"/>
          <c:y val="2.6959143048032715E-2"/>
          <c:w val="0.85648148148148151"/>
          <c:h val="0.835635652355217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Кассовое исполнение районного бюджета за 2017 год в функциональном разрезе</c:v>
                </c:pt>
              </c:strCache>
            </c:strRef>
          </c:tx>
          <c:explosion val="1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442-4D34-851C-1D22C7BED51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442-4D34-851C-1D22C7BED51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442-4D34-851C-1D22C7BED51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2442-4D34-851C-1D22C7BED51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2442-4D34-851C-1D22C7BED51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2442-4D34-851C-1D22C7BED51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2442-4D34-851C-1D22C7BED518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2442-4D34-851C-1D22C7BED518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8-2442-4D34-851C-1D22C7BED518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9-2442-4D34-851C-1D22C7BED518}"/>
              </c:ext>
            </c:extLst>
          </c:dPt>
          <c:dLbls>
            <c:dLbl>
              <c:idx val="0"/>
              <c:layout>
                <c:manualLayout>
                  <c:x val="0"/>
                  <c:y val="-7.2480531082543343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42-4D34-851C-1D22C7BED518}"/>
                </c:ext>
              </c:extLst>
            </c:dLbl>
            <c:dLbl>
              <c:idx val="1"/>
              <c:layout>
                <c:manualLayout>
                  <c:x val="-6.0185185185185182E-2"/>
                  <c:y val="5.7984424866034674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42-4D34-851C-1D22C7BED518}"/>
                </c:ext>
              </c:extLst>
            </c:dLbl>
            <c:dLbl>
              <c:idx val="2"/>
              <c:layout>
                <c:manualLayout>
                  <c:x val="-1.9724699123066626E-3"/>
                  <c:y val="-3.4275265711217272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42-4D34-851C-1D22C7BED518}"/>
                </c:ext>
              </c:extLst>
            </c:dLbl>
            <c:dLbl>
              <c:idx val="3"/>
              <c:layout>
                <c:manualLayout>
                  <c:x val="0.10981237845654872"/>
                  <c:y val="-7.8697737288449449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42-4D34-851C-1D22C7BED518}"/>
                </c:ext>
              </c:extLst>
            </c:dLbl>
            <c:dLbl>
              <c:idx val="4"/>
              <c:layout>
                <c:manualLayout>
                  <c:x val="6.5517580212842833E-2"/>
                  <c:y val="0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442-4D34-851C-1D22C7BED518}"/>
                </c:ext>
              </c:extLst>
            </c:dLbl>
            <c:dLbl>
              <c:idx val="5"/>
              <c:layout>
                <c:manualLayout>
                  <c:x val="4.4753086419753028E-2"/>
                  <c:y val="2.8992212433017337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42-4D34-851C-1D22C7BED518}"/>
                </c:ext>
              </c:extLst>
            </c:dLbl>
            <c:dLbl>
              <c:idx val="6"/>
              <c:layout>
                <c:manualLayout>
                  <c:x val="4.298075190525049E-2"/>
                  <c:y val="8.378754212494890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42-4D34-851C-1D22C7BED518}"/>
                </c:ext>
              </c:extLst>
            </c:dLbl>
            <c:dLbl>
              <c:idx val="7"/>
              <c:layout>
                <c:manualLayout>
                  <c:x val="4.1880734073431618E-2"/>
                  <c:y val="5.192830426248935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442-4D34-851C-1D22C7BED518}"/>
                </c:ext>
              </c:extLst>
            </c:dLbl>
            <c:dLbl>
              <c:idx val="8"/>
              <c:layout>
                <c:manualLayout>
                  <c:x val="-6.8772237258418537E-2"/>
                  <c:y val="-4.3811798689034551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42-4D34-851C-1D22C7BED518}"/>
                </c:ext>
              </c:extLst>
            </c:dLbl>
            <c:dLbl>
              <c:idx val="9"/>
              <c:layout>
                <c:manualLayout>
                  <c:x val="-1.4820948932844996E-2"/>
                  <c:y val="-2.8219086768136788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442-4D34-851C-1D22C7BED518}"/>
                </c:ext>
              </c:extLst>
            </c:dLbl>
            <c:dLbl>
              <c:idx val="10"/>
              <c:layout>
                <c:manualLayout>
                  <c:x val="-2.0749328505982996E-2"/>
                  <c:y val="-4.9383401844239526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42-4D34-851C-1D22C7BED5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i="1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вопросы; 12,1%</c:v>
                </c:pt>
                <c:pt idx="1">
                  <c:v>Национальная оборона, безопасность и правоохранительная деятельность; 0,5%</c:v>
                </c:pt>
                <c:pt idx="2">
                  <c:v>Национальная экономика; 7,3%</c:v>
                </c:pt>
                <c:pt idx="3">
                  <c:v>Жилищно-коммунальное хозяйство; 12,7%</c:v>
                </c:pt>
                <c:pt idx="4">
                  <c:v>Образование; 46,6%</c:v>
                </c:pt>
                <c:pt idx="5">
                  <c:v>Культура; 5,9%</c:v>
                </c:pt>
                <c:pt idx="6">
                  <c:v>Социальная политика; 4,8%</c:v>
                </c:pt>
                <c:pt idx="7">
                  <c:v>Физическая культура и спорт; 0,4%</c:v>
                </c:pt>
                <c:pt idx="8">
                  <c:v>Средства массовой информации; 0,4%</c:v>
                </c:pt>
                <c:pt idx="9">
                  <c:v>Межбюджетные трансферты; 9,4%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170759.5</c:v>
                </c:pt>
                <c:pt idx="1">
                  <c:v>6657.5</c:v>
                </c:pt>
                <c:pt idx="2">
                  <c:v>103040</c:v>
                </c:pt>
                <c:pt idx="3">
                  <c:v>179094.6</c:v>
                </c:pt>
                <c:pt idx="4">
                  <c:v>658228.80000000005</c:v>
                </c:pt>
                <c:pt idx="5">
                  <c:v>82703.5</c:v>
                </c:pt>
                <c:pt idx="6">
                  <c:v>67553.2</c:v>
                </c:pt>
                <c:pt idx="7">
                  <c:v>6319.2</c:v>
                </c:pt>
                <c:pt idx="8">
                  <c:v>6213.4</c:v>
                </c:pt>
                <c:pt idx="9">
                  <c:v>132176.29999999999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442-4D34-851C-1D22C7BED5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вопросы; 12,1%</c:v>
                </c:pt>
                <c:pt idx="1">
                  <c:v>Национальная оборона, безопасность и правоохранительная деятельность; 0,5%</c:v>
                </c:pt>
                <c:pt idx="2">
                  <c:v>Национальная экономика; 7,3%</c:v>
                </c:pt>
                <c:pt idx="3">
                  <c:v>Жилищно-коммунальное хозяйство; 12,7%</c:v>
                </c:pt>
                <c:pt idx="4">
                  <c:v>Образование; 46,6%</c:v>
                </c:pt>
                <c:pt idx="5">
                  <c:v>Культура; 5,9%</c:v>
                </c:pt>
                <c:pt idx="6">
                  <c:v>Социальная политика; 4,8%</c:v>
                </c:pt>
                <c:pt idx="7">
                  <c:v>Физическая культура и спорт; 0,4%</c:v>
                </c:pt>
                <c:pt idx="8">
                  <c:v>Средства массовой информации; 0,4%</c:v>
                </c:pt>
                <c:pt idx="9">
                  <c:v>Межбюджетные трансферты; 9,4%</c:v>
                </c:pt>
              </c:strCache>
            </c:strRef>
          </c:cat>
          <c:val>
            <c:numRef>
              <c:f>Лист1!$C$2:$C$11</c:f>
              <c:numCache>
                <c:formatCode>0.0%</c:formatCode>
                <c:ptCount val="10"/>
                <c:pt idx="0">
                  <c:v>0.12087063067246344</c:v>
                </c:pt>
                <c:pt idx="1">
                  <c:v>4.7124536186972047E-3</c:v>
                </c:pt>
                <c:pt idx="2">
                  <c:v>7.2935970089457E-2</c:v>
                </c:pt>
                <c:pt idx="3">
                  <c:v>0.12677055889735311</c:v>
                </c:pt>
                <c:pt idx="4">
                  <c:v>0.4659215456989439</c:v>
                </c:pt>
                <c:pt idx="5">
                  <c:v>5.8540954991201544E-2</c:v>
                </c:pt>
                <c:pt idx="6">
                  <c:v>4.7816946570721143E-2</c:v>
                </c:pt>
                <c:pt idx="7">
                  <c:v>4.4729908985762486E-3</c:v>
                </c:pt>
                <c:pt idx="8">
                  <c:v>4.3981012864308241E-3</c:v>
                </c:pt>
                <c:pt idx="9">
                  <c:v>9.3559847276155808E-2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442-4D34-851C-1D22C7BED51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</c:spPr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 dirty="0" smtClean="0"/>
              <a:t>Исполнение за 2018 и 2019 годы</a:t>
            </a:r>
            <a:r>
              <a:rPr lang="ru-RU" baseline="0" dirty="0" smtClean="0"/>
              <a:t> </a:t>
            </a:r>
            <a:endParaRPr lang="ru-RU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908352.5</c:v>
                </c:pt>
                <c:pt idx="1">
                  <c:v>1124368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A-4E37-B975-0EE4BCCFC05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средств местного бюджета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543037.9</c:v>
                </c:pt>
                <c:pt idx="1">
                  <c:v>691469.1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EA-4E37-B975-0EE4BCCFC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-12"/>
        <c:axId val="226430000"/>
        <c:axId val="226430560"/>
      </c:barChart>
      <c:catAx>
        <c:axId val="22643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6430560"/>
        <c:crosses val="autoZero"/>
        <c:auto val="1"/>
        <c:lblAlgn val="ctr"/>
        <c:lblOffset val="100"/>
        <c:noMultiLvlLbl val="0"/>
      </c:catAx>
      <c:valAx>
        <c:axId val="226430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430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0.85382</cdr:x>
      <cdr:y>0.0678</cdr:y>
    </cdr:from>
    <cdr:to>
      <cdr:x>0.97903</cdr:x>
      <cdr:y>0.11864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4487" y="288032"/>
          <a:ext cx="100081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0.84685</cdr:x>
      <cdr:y>0.05604</cdr:y>
    </cdr:from>
    <cdr:to>
      <cdr:x>0.99008</cdr:x>
      <cdr:y>0.12114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68752" y="247944"/>
          <a:ext cx="114482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тыс. рублей</a:t>
          </a:r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0.08915</cdr:x>
      <cdr:y>0.01462</cdr:y>
    </cdr:from>
    <cdr:to>
      <cdr:x>0.90933</cdr:x>
      <cdr:y>0.10234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60040" y="72008"/>
          <a:ext cx="3312368" cy="43204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/>
            <a:t>Структура налоговых доходов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0.10173</cdr:x>
      <cdr:y>0.02458</cdr:y>
    </cdr:from>
    <cdr:to>
      <cdr:x>0.92191</cdr:x>
      <cdr:y>0.11103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410840" y="122808"/>
          <a:ext cx="3312368" cy="43204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Структура неналоговых доходов</a:t>
          </a:r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C812-2CE9-42A8-A2E4-98D865C060FA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E098A-DB0A-4D83-8BDB-B34CBE42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5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5">
              <a:lumMod val="60000"/>
              <a:lumOff val="40000"/>
            </a:schemeClr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&#1091;&#1073;&#1084;&#1088;.&#1088;&#1092;/index.php/upravleniya-komitety-otdely/finansovoe-upravlenie/byudzhet-dlya-grazhdan" TargetMode="External"/><Relationship Id="rId5" Type="http://schemas.openxmlformats.org/officeDocument/2006/relationships/hyperlink" Target="https://&#1091;&#1073;&#1084;&#1088;.&#1088;&#1092;/" TargetMode="External"/><Relationship Id="rId4" Type="http://schemas.openxmlformats.org/officeDocument/2006/relationships/hyperlink" Target="mailto:fino@ubm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29432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«Бюджет для граждан»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Подготовлен на основании Решения Думы Усть-Большерецкого муниципального района № </a:t>
            </a:r>
            <a:r>
              <a:rPr lang="ru-RU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306 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16.06.2019 </a:t>
            </a:r>
            <a:r>
              <a:rPr lang="ru-RU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02939"/>
            <a:ext cx="3925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Финансовое управление </a:t>
            </a:r>
          </a:p>
          <a:p>
            <a:r>
              <a:rPr lang="ru-RU" dirty="0" smtClean="0"/>
              <a:t>Администрации </a:t>
            </a:r>
            <a:r>
              <a:rPr lang="ru-RU" dirty="0" err="1" smtClean="0"/>
              <a:t>Усть</a:t>
            </a:r>
            <a:r>
              <a:rPr lang="ru-RU" dirty="0" smtClean="0"/>
              <a:t>-Большерецкого </a:t>
            </a:r>
          </a:p>
          <a:p>
            <a:r>
              <a:rPr lang="ru-RU" dirty="0" smtClean="0"/>
              <a:t>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0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387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налоговых доходов бюджета Усть-Большерецкого муниципального района в 2018-2019 году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268760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196752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4700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5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214" y="31661"/>
            <a:ext cx="8229600" cy="1143000"/>
          </a:xfrm>
        </p:spPr>
        <p:txBody>
          <a:bodyPr/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безвозмездных поступлений бюджета </a:t>
            </a:r>
            <a:b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Усть-Большерецкого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в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8977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2617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1469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800" dirty="0" smtClean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dirty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БЮДЖЕТА</a:t>
            </a:r>
            <a:br>
              <a:rPr lang="ru-RU" sz="2800" dirty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err="1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Усть</a:t>
            </a:r>
            <a:r>
              <a:rPr lang="ru-RU" sz="2800" dirty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-Большерецкого муниципального района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17704" y="1988840"/>
            <a:ext cx="4122347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Первоначально утвержденный план по расходам  - 1 008 024,7 тыс. рублей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78876" y="3355486"/>
            <a:ext cx="4041395" cy="865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Уточненный план по расходам – </a:t>
            </a:r>
          </a:p>
          <a:p>
            <a:pPr algn="ctr"/>
            <a:r>
              <a:rPr lang="ru-RU" b="1" dirty="0" smtClean="0"/>
              <a:t>1 585 700,3 тыс. рублей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4653136"/>
            <a:ext cx="400079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Исполнение по расходам – </a:t>
            </a:r>
          </a:p>
          <a:p>
            <a:pPr algn="ctr"/>
            <a:r>
              <a:rPr lang="ru-RU" b="1" dirty="0" smtClean="0"/>
              <a:t>1 412 745,9 тыс. рублей</a:t>
            </a:r>
            <a:endParaRPr lang="ru-RU" b="1" dirty="0"/>
          </a:p>
        </p:txBody>
      </p:sp>
      <p:pic>
        <p:nvPicPr>
          <p:cNvPr id="6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51520" y="1196752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0741" y="1111385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920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7682"/>
            <a:ext cx="8229600" cy="10890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бюджета Усть-Большерецкого муниципального района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2019 год в разрезе главных распорядителей бюджетных средств,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579179"/>
              </p:ext>
            </p:extLst>
          </p:nvPr>
        </p:nvGraphicFramePr>
        <p:xfrm>
          <a:off x="1115616" y="1340768"/>
          <a:ext cx="705678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распорядителя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Дума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13 081,7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12 014,7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91,8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Администрация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424 586,3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356 806,1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84,0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Финансовое управление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314 759,5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238 245,0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75,7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Управление культуры, молодежи и спорта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106 253,0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103 742,6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97,6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Управление образования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673 961,1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652 352,3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96,8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Отдел социальной поддержки населения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12 784,9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12 304,9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96,2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Комитет по управлению муниципальным имуществом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35 973,5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33 857,1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94,1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Комитет жилищно-коммунального хозяйства, топливно-энергетического комплекса, транспорта, связи и строительства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4 300,2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3 423,2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79,6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401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Структура расходов местного бюджета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по разделам расходов в 2019 году (в долях)</a:t>
            </a:r>
            <a:endParaRPr lang="ru-RU" sz="20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641571"/>
              </p:ext>
            </p:extLst>
          </p:nvPr>
        </p:nvGraphicFramePr>
        <p:xfrm>
          <a:off x="251520" y="1340768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42600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Исполнение расходов по межбюджетным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трансфертам бюджетам поселений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 anchor="b">
            <a:normAutofit/>
          </a:bodyPr>
          <a:lstStyle/>
          <a:p>
            <a:pPr marL="0" indent="457200" algn="just">
              <a:buNone/>
            </a:pPr>
            <a:r>
              <a:rPr lang="ru-RU" sz="1400" dirty="0"/>
              <a:t>Доля межбюджетных трансфертов </a:t>
            </a:r>
            <a:r>
              <a:rPr lang="ru-RU" sz="1400" dirty="0" smtClean="0"/>
              <a:t>бюджетам поселений </a:t>
            </a:r>
            <a:r>
              <a:rPr lang="ru-RU" sz="1400" dirty="0"/>
              <a:t>в общем объеме расходов по исполнению </a:t>
            </a:r>
            <a:r>
              <a:rPr lang="ru-RU" sz="1400" dirty="0" smtClean="0"/>
              <a:t>бюджета Усть-Большерецкого муниципального района составила 17,8 </a:t>
            </a:r>
            <a:r>
              <a:rPr lang="ru-RU" sz="1400" dirty="0"/>
              <a:t>%. </a:t>
            </a:r>
            <a:endParaRPr lang="ru-RU" sz="1400" dirty="0" smtClean="0"/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дотаций бюджетам </a:t>
            </a:r>
            <a:r>
              <a:rPr lang="ru-RU" sz="1400" dirty="0" smtClean="0"/>
              <a:t>поселений </a:t>
            </a:r>
            <a:r>
              <a:rPr lang="ru-RU" sz="1400" dirty="0"/>
              <a:t>в </a:t>
            </a:r>
            <a:r>
              <a:rPr lang="ru-RU" sz="1400" dirty="0" smtClean="0"/>
              <a:t>2019 </a:t>
            </a:r>
            <a:r>
              <a:rPr lang="ru-RU" sz="1400" dirty="0"/>
              <a:t>году утвержден в </a:t>
            </a:r>
            <a:r>
              <a:rPr lang="ru-RU" sz="1400" dirty="0" smtClean="0"/>
              <a:t>сумме 47 779,0 тыс. </a:t>
            </a:r>
            <a:r>
              <a:rPr lang="ru-RU" sz="1400" dirty="0"/>
              <a:t>рублей, исполнение составило </a:t>
            </a:r>
            <a:r>
              <a:rPr lang="ru-RU" sz="1400" dirty="0" smtClean="0"/>
              <a:t>47 779,0 тыс. </a:t>
            </a:r>
            <a:r>
              <a:rPr lang="ru-RU" sz="1400" dirty="0"/>
              <a:t>рублей или </a:t>
            </a:r>
            <a:r>
              <a:rPr lang="ru-RU" sz="1400" dirty="0" smtClean="0"/>
              <a:t>100 </a:t>
            </a:r>
            <a:r>
              <a:rPr lang="ru-RU" sz="1400" dirty="0"/>
              <a:t>% от утвержденного объема </a:t>
            </a:r>
            <a:r>
              <a:rPr lang="ru-RU" sz="1400" dirty="0" smtClean="0"/>
              <a:t>ассигнований.</a:t>
            </a:r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субвенций, предоставляемых </a:t>
            </a:r>
            <a:r>
              <a:rPr lang="ru-RU" sz="1400" dirty="0" smtClean="0"/>
              <a:t>бюджетам поселений </a:t>
            </a:r>
            <a:r>
              <a:rPr lang="ru-RU" sz="1400" dirty="0"/>
              <a:t>из </a:t>
            </a:r>
            <a:r>
              <a:rPr lang="ru-RU" sz="1400" dirty="0" smtClean="0"/>
              <a:t>местного </a:t>
            </a:r>
            <a:r>
              <a:rPr lang="ru-RU" sz="1400" dirty="0"/>
              <a:t>бюджета, утвержден в </a:t>
            </a:r>
            <a:r>
              <a:rPr lang="ru-RU" sz="1400" dirty="0" smtClean="0"/>
              <a:t>сумме 19 197,9 тыс. </a:t>
            </a:r>
            <a:r>
              <a:rPr lang="ru-RU" sz="1400" dirty="0"/>
              <a:t>рублей, исполнение составило </a:t>
            </a:r>
            <a:r>
              <a:rPr lang="ru-RU" sz="1400" dirty="0" smtClean="0"/>
              <a:t>16 260,3 тыс. </a:t>
            </a:r>
            <a:r>
              <a:rPr lang="ru-RU" sz="1400" dirty="0"/>
              <a:t>рублей или </a:t>
            </a:r>
            <a:r>
              <a:rPr lang="ru-RU" sz="1400" dirty="0" smtClean="0"/>
              <a:t>84,7 </a:t>
            </a:r>
            <a:r>
              <a:rPr lang="ru-RU" sz="1400" dirty="0"/>
              <a:t>% от утвержденного годового </a:t>
            </a:r>
            <a:r>
              <a:rPr lang="ru-RU" sz="1400" dirty="0" smtClean="0"/>
              <a:t>объема.</a:t>
            </a:r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иных межбюджетных трансфертов, предоставляемых </a:t>
            </a:r>
            <a:r>
              <a:rPr lang="ru-RU" sz="1400" dirty="0" smtClean="0"/>
              <a:t>бюджетам поселений </a:t>
            </a:r>
            <a:r>
              <a:rPr lang="ru-RU" sz="1400" dirty="0"/>
              <a:t>из </a:t>
            </a:r>
            <a:r>
              <a:rPr lang="ru-RU" sz="1400" dirty="0" smtClean="0"/>
              <a:t>местного </a:t>
            </a:r>
            <a:r>
              <a:rPr lang="ru-RU" sz="1400" dirty="0"/>
              <a:t>бюджета, </a:t>
            </a:r>
            <a:r>
              <a:rPr lang="ru-RU" sz="1400" dirty="0" smtClean="0"/>
              <a:t>утвержден в </a:t>
            </a:r>
            <a:r>
              <a:rPr lang="ru-RU" sz="1400" dirty="0"/>
              <a:t>сумме </a:t>
            </a:r>
            <a:r>
              <a:rPr lang="ru-RU" sz="1400" dirty="0" smtClean="0"/>
              <a:t>215 196,6 тыс. </a:t>
            </a:r>
            <a:r>
              <a:rPr lang="ru-RU" sz="1400" dirty="0"/>
              <a:t>рублей, исполнение составило </a:t>
            </a:r>
            <a:r>
              <a:rPr lang="ru-RU" sz="1400" dirty="0" smtClean="0"/>
              <a:t>175 805,4 тыс. </a:t>
            </a:r>
            <a:r>
              <a:rPr lang="ru-RU" sz="1400" dirty="0"/>
              <a:t>рублей или </a:t>
            </a:r>
            <a:r>
              <a:rPr lang="ru-RU" sz="1400" dirty="0" smtClean="0"/>
              <a:t>81,7 </a:t>
            </a:r>
            <a:r>
              <a:rPr lang="ru-RU" sz="1400" dirty="0"/>
              <a:t>% от утвержденного объема </a:t>
            </a:r>
            <a:r>
              <a:rPr lang="ru-RU" sz="1400" dirty="0" smtClean="0"/>
              <a:t>годовых ассигнований</a:t>
            </a:r>
            <a:r>
              <a:rPr lang="ru-RU" sz="1400" dirty="0"/>
              <a:t>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7584" y="1772816"/>
            <a:ext cx="3600400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Общий объем межбюджетных трансфертов из бюджета Усть-Большерецкого района бюджетам поселений в 2019 году </a:t>
            </a:r>
            <a:r>
              <a:rPr lang="ru-RU" sz="1400" b="1" dirty="0" smtClean="0">
                <a:solidFill>
                  <a:schemeClr val="tx1"/>
                </a:solidFill>
              </a:rPr>
              <a:t>утвержден</a:t>
            </a:r>
            <a:r>
              <a:rPr lang="ru-RU" sz="1400" dirty="0" smtClean="0">
                <a:solidFill>
                  <a:schemeClr val="tx1"/>
                </a:solidFill>
              </a:rPr>
              <a:t> в сумме  282 173,5 тыс. рублей или 17,8 % от общего объема расходов.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1772816"/>
            <a:ext cx="3600400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Общий объем межбюджетных трансфертов из бюджета Усть-Большерецкого района бюджетам поселений в </a:t>
            </a:r>
            <a:r>
              <a:rPr lang="ru-RU" sz="1400" dirty="0" smtClean="0">
                <a:solidFill>
                  <a:schemeClr val="tx1"/>
                </a:solidFill>
              </a:rPr>
              <a:t>2019 </a:t>
            </a:r>
            <a:r>
              <a:rPr lang="ru-RU" sz="1400" dirty="0">
                <a:solidFill>
                  <a:schemeClr val="tx1"/>
                </a:solidFill>
              </a:rPr>
              <a:t>году </a:t>
            </a:r>
            <a:r>
              <a:rPr lang="ru-RU" sz="1400" b="1" dirty="0" smtClean="0">
                <a:solidFill>
                  <a:schemeClr val="tx1"/>
                </a:solidFill>
              </a:rPr>
              <a:t>исполнен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сумме 239 844,8 тыс. рублей </a:t>
            </a:r>
            <a:r>
              <a:rPr lang="ru-RU" sz="1400" dirty="0">
                <a:solidFill>
                  <a:schemeClr val="tx1"/>
                </a:solidFill>
              </a:rPr>
              <a:t>или </a:t>
            </a:r>
            <a:r>
              <a:rPr lang="ru-RU" sz="1400" dirty="0" smtClean="0">
                <a:solidFill>
                  <a:schemeClr val="tx1"/>
                </a:solidFill>
              </a:rPr>
              <a:t>85,0 % </a:t>
            </a:r>
            <a:r>
              <a:rPr lang="ru-RU" sz="1400" dirty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утвержденных ассигнований.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Муниципальные программы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err="1" smtClean="0">
                <a:latin typeface="+mn-lt"/>
              </a:rPr>
              <a:t>Усть</a:t>
            </a:r>
            <a:r>
              <a:rPr lang="ru-RU" sz="2000" b="1" dirty="0" smtClean="0">
                <a:latin typeface="+mn-lt"/>
              </a:rPr>
              <a:t>-Большерецкого муниципального района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1396751"/>
          </a:xfrm>
        </p:spPr>
        <p:txBody>
          <a:bodyPr anchor="t">
            <a:normAutofit/>
          </a:bodyPr>
          <a:lstStyle/>
          <a:p>
            <a:pPr marL="0" indent="457200" algn="just">
              <a:buNone/>
            </a:pPr>
            <a:r>
              <a:rPr lang="ru-RU" sz="1400" dirty="0" smtClean="0"/>
              <a:t>В 2019 году </a:t>
            </a:r>
            <a:r>
              <a:rPr lang="ru-RU" sz="1400" dirty="0"/>
              <a:t>в </a:t>
            </a:r>
            <a:r>
              <a:rPr lang="ru-RU" sz="1400" dirty="0" smtClean="0"/>
              <a:t>Усть-Большерецком районе действовало 14 муниципальных </a:t>
            </a:r>
            <a:r>
              <a:rPr lang="ru-RU" sz="1400" dirty="0"/>
              <a:t>программы. </a:t>
            </a:r>
            <a:r>
              <a:rPr lang="ru-RU" sz="1400" dirty="0" smtClean="0"/>
              <a:t>Муниципальные программы охватывают </a:t>
            </a:r>
            <a:r>
              <a:rPr lang="ru-RU" sz="1400" dirty="0"/>
              <a:t>все основные сферы деятельности исполнительных органов </a:t>
            </a:r>
            <a:r>
              <a:rPr lang="ru-RU" sz="1400" dirty="0" smtClean="0"/>
              <a:t>муниципальной </a:t>
            </a:r>
            <a:r>
              <a:rPr lang="ru-RU" sz="1400" dirty="0"/>
              <a:t>власти </a:t>
            </a:r>
            <a:r>
              <a:rPr lang="ru-RU" sz="1400" dirty="0" err="1" smtClean="0"/>
              <a:t>Усть</a:t>
            </a:r>
            <a:r>
              <a:rPr lang="ru-RU" sz="1400" dirty="0" smtClean="0"/>
              <a:t>-Большерецкого района. </a:t>
            </a:r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бюджетных ассигнований на их реализацию </a:t>
            </a:r>
            <a:r>
              <a:rPr lang="ru-RU" sz="1400" dirty="0" smtClean="0"/>
              <a:t>составило 1 276 881,4 тыс. </a:t>
            </a:r>
            <a:r>
              <a:rPr lang="ru-RU" sz="1400" dirty="0"/>
              <a:t>рублей, в том числе за счет </a:t>
            </a:r>
            <a:r>
              <a:rPr lang="ru-RU" sz="1400" dirty="0" smtClean="0"/>
              <a:t>средств местного </a:t>
            </a:r>
            <a:r>
              <a:rPr lang="ru-RU" sz="1400" dirty="0"/>
              <a:t>бюджета </a:t>
            </a:r>
            <a:r>
              <a:rPr lang="ru-RU" sz="1400" dirty="0" smtClean="0"/>
              <a:t>609 059,2 тыс. рублей.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16220757"/>
              </p:ext>
            </p:extLst>
          </p:nvPr>
        </p:nvGraphicFramePr>
        <p:xfrm>
          <a:off x="611560" y="2924944"/>
          <a:ext cx="4248472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95065" y="3284984"/>
            <a:ext cx="374441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457200" algn="just"/>
            <a:r>
              <a:rPr lang="ru-RU" sz="1400" dirty="0" smtClean="0">
                <a:solidFill>
                  <a:schemeClr val="tx1"/>
                </a:solidFill>
              </a:rPr>
              <a:t>Исполнение </a:t>
            </a:r>
            <a:r>
              <a:rPr lang="ru-RU" sz="1400" b="1" dirty="0" smtClean="0">
                <a:solidFill>
                  <a:schemeClr val="tx1"/>
                </a:solidFill>
              </a:rPr>
              <a:t>за 2019 год </a:t>
            </a:r>
            <a:r>
              <a:rPr lang="ru-RU" sz="1400" dirty="0" smtClean="0">
                <a:solidFill>
                  <a:schemeClr val="tx1"/>
                </a:solidFill>
              </a:rPr>
              <a:t>составило 1 124 368,0 тыс. рублей или 88,0 % от бюджетных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ассигнований, в том числе за счет средств местного бюджета – 691 469,1 тыс. рублей или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61,5 %. </a:t>
            </a:r>
          </a:p>
          <a:p>
            <a:pPr indent="457200" algn="just"/>
            <a:r>
              <a:rPr lang="ru-RU" sz="1400" dirty="0">
                <a:solidFill>
                  <a:schemeClr val="tx1"/>
                </a:solidFill>
              </a:rPr>
              <a:t>Исполнение </a:t>
            </a:r>
            <a:r>
              <a:rPr lang="ru-RU" sz="1400" b="1" dirty="0">
                <a:solidFill>
                  <a:schemeClr val="tx1"/>
                </a:solidFill>
              </a:rPr>
              <a:t>за </a:t>
            </a:r>
            <a:r>
              <a:rPr lang="ru-RU" sz="1400" b="1" dirty="0" smtClean="0">
                <a:solidFill>
                  <a:schemeClr val="tx1"/>
                </a:solidFill>
              </a:rPr>
              <a:t>2018 </a:t>
            </a:r>
            <a:r>
              <a:rPr lang="ru-RU" sz="1400" b="1" dirty="0">
                <a:solidFill>
                  <a:schemeClr val="tx1"/>
                </a:solidFill>
              </a:rPr>
              <a:t>год </a:t>
            </a:r>
            <a:r>
              <a:rPr lang="ru-RU" sz="1400" dirty="0">
                <a:solidFill>
                  <a:schemeClr val="tx1"/>
                </a:solidFill>
              </a:rPr>
              <a:t>составило </a:t>
            </a:r>
            <a:r>
              <a:rPr lang="ru-RU" sz="1400" dirty="0" smtClean="0">
                <a:solidFill>
                  <a:schemeClr val="tx1"/>
                </a:solidFill>
              </a:rPr>
              <a:t>908 352,5 </a:t>
            </a:r>
            <a:r>
              <a:rPr lang="ru-RU" sz="1400" dirty="0">
                <a:solidFill>
                  <a:schemeClr val="tx1"/>
                </a:solidFill>
              </a:rPr>
              <a:t>тыс. рублей или </a:t>
            </a:r>
            <a:r>
              <a:rPr lang="ru-RU" sz="1400" dirty="0" smtClean="0">
                <a:solidFill>
                  <a:schemeClr val="tx1"/>
                </a:solidFill>
              </a:rPr>
              <a:t>93,2 </a:t>
            </a:r>
            <a:r>
              <a:rPr lang="ru-RU" sz="1400" dirty="0">
                <a:solidFill>
                  <a:schemeClr val="tx1"/>
                </a:solidFill>
              </a:rPr>
              <a:t>% от бюджетных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ассигнований, в том числе за счет средств местного бюджета – </a:t>
            </a:r>
            <a:r>
              <a:rPr lang="ru-RU" sz="1400" dirty="0" smtClean="0">
                <a:solidFill>
                  <a:schemeClr val="tx1"/>
                </a:solidFill>
              </a:rPr>
              <a:t>543 037,9 </a:t>
            </a:r>
            <a:r>
              <a:rPr lang="ru-RU" sz="1400" dirty="0">
                <a:solidFill>
                  <a:schemeClr val="tx1"/>
                </a:solidFill>
              </a:rPr>
              <a:t>тыс. рублей или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89,2 </a:t>
            </a:r>
            <a:r>
              <a:rPr lang="ru-RU" sz="1400" dirty="0">
                <a:solidFill>
                  <a:schemeClr val="tx1"/>
                </a:solidFill>
              </a:rPr>
              <a:t>%. </a:t>
            </a:r>
          </a:p>
        </p:txBody>
      </p:sp>
    </p:spTree>
    <p:extLst>
      <p:ext uri="{BB962C8B-B14F-4D97-AF65-F5344CB8AC3E}">
        <p14:creationId xmlns:p14="http://schemas.microsoft.com/office/powerpoint/2010/main" val="25531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Перечень муниципальных программ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err="1" smtClean="0">
                <a:latin typeface="+mn-lt"/>
              </a:rPr>
              <a:t>Усть</a:t>
            </a:r>
            <a:r>
              <a:rPr lang="ru-RU" sz="2000" b="1" dirty="0" smtClean="0">
                <a:latin typeface="+mn-lt"/>
              </a:rPr>
              <a:t>-Большерецкого муниципального района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9" name="Объект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08516"/>
              </p:ext>
            </p:extLst>
          </p:nvPr>
        </p:nvGraphicFramePr>
        <p:xfrm>
          <a:off x="153562" y="1196752"/>
          <a:ext cx="881092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61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Контактные данные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b="1" dirty="0" smtClean="0"/>
              <a:t>Финансовое управление </a:t>
            </a:r>
          </a:p>
          <a:p>
            <a:pPr marL="0" indent="0" algn="ctr">
              <a:buNone/>
            </a:pPr>
            <a:r>
              <a:rPr lang="ru-RU" sz="1800" b="1" dirty="0" smtClean="0"/>
              <a:t>Администрации </a:t>
            </a:r>
            <a:r>
              <a:rPr lang="ru-RU" sz="1800" b="1" dirty="0" err="1" smtClean="0"/>
              <a:t>Усть</a:t>
            </a:r>
            <a:r>
              <a:rPr lang="ru-RU" sz="1800" b="1" dirty="0" smtClean="0"/>
              <a:t>-Большерецкого муниципального района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1500" dirty="0" smtClean="0"/>
              <a:t>Адрес: </a:t>
            </a:r>
          </a:p>
          <a:p>
            <a:pPr marL="0" indent="0" algn="ctr">
              <a:buNone/>
            </a:pPr>
            <a:r>
              <a:rPr lang="ru-RU" sz="1500" dirty="0"/>
              <a:t>684100, Камчатский край, </a:t>
            </a:r>
            <a:r>
              <a:rPr lang="ru-RU" sz="1500" dirty="0" err="1"/>
              <a:t>с.Усть</a:t>
            </a:r>
            <a:r>
              <a:rPr lang="ru-RU" sz="1500" dirty="0"/>
              <a:t>-Большерецк, ул. Октябрьская, </a:t>
            </a:r>
            <a:r>
              <a:rPr lang="ru-RU" sz="1500" dirty="0" smtClean="0"/>
              <a:t>д.14</a:t>
            </a:r>
          </a:p>
          <a:p>
            <a:pPr marL="0" indent="0" algn="ctr">
              <a:buNone/>
            </a:pPr>
            <a:endParaRPr lang="ru-RU" sz="1500" dirty="0"/>
          </a:p>
          <a:p>
            <a:pPr marL="0" indent="0" algn="ctr">
              <a:buNone/>
            </a:pPr>
            <a:r>
              <a:rPr lang="ru-RU" sz="1500" dirty="0" smtClean="0"/>
              <a:t>Телефон:</a:t>
            </a:r>
          </a:p>
          <a:p>
            <a:pPr marL="0" indent="0" algn="ctr">
              <a:buNone/>
            </a:pPr>
            <a:r>
              <a:rPr lang="ru-RU" sz="1500" dirty="0" smtClean="0"/>
              <a:t>(415-32) 2-15-70</a:t>
            </a:r>
          </a:p>
          <a:p>
            <a:pPr marL="0" indent="0" algn="ctr">
              <a:buNone/>
            </a:pPr>
            <a:r>
              <a:rPr lang="ru-RU" sz="1500" dirty="0" smtClean="0"/>
              <a:t>Электронная почта: </a:t>
            </a:r>
          </a:p>
          <a:p>
            <a:pPr marL="0" indent="0" algn="ctr">
              <a:buNone/>
            </a:pPr>
            <a:r>
              <a:rPr lang="en-US" sz="1500" dirty="0" smtClean="0">
                <a:hlinkClick r:id="rId4"/>
              </a:rPr>
              <a:t>fino@ubmr.ru</a:t>
            </a:r>
            <a:endParaRPr lang="ru-RU" sz="1500" dirty="0" smtClean="0"/>
          </a:p>
          <a:p>
            <a:pPr marL="0" indent="0" algn="ctr">
              <a:buNone/>
            </a:pPr>
            <a:endParaRPr lang="ru-RU" sz="1500" dirty="0" smtClean="0"/>
          </a:p>
          <a:p>
            <a:pPr marL="0" indent="0" algn="ctr">
              <a:buNone/>
            </a:pPr>
            <a:r>
              <a:rPr lang="ru-RU" sz="1500" dirty="0" smtClean="0"/>
              <a:t>Официальный сайт:</a:t>
            </a:r>
          </a:p>
          <a:p>
            <a:pPr marL="0" indent="0" algn="ctr">
              <a:buNone/>
            </a:pPr>
            <a:r>
              <a:rPr lang="en-US" sz="1500" dirty="0">
                <a:hlinkClick r:id="rId5"/>
              </a:rPr>
              <a:t>https://</a:t>
            </a:r>
            <a:r>
              <a:rPr lang="ru-RU" sz="1500" dirty="0" err="1">
                <a:hlinkClick r:id="rId5"/>
              </a:rPr>
              <a:t>убмр.рф</a:t>
            </a:r>
            <a:r>
              <a:rPr lang="ru-RU" sz="1500" dirty="0" smtClean="0">
                <a:hlinkClick r:id="rId5"/>
              </a:rPr>
              <a:t>/</a:t>
            </a:r>
            <a:endParaRPr lang="ru-RU" sz="1500" dirty="0" smtClean="0"/>
          </a:p>
          <a:p>
            <a:pPr marL="0" indent="0" algn="ctr">
              <a:buNone/>
            </a:pPr>
            <a:endParaRPr lang="ru-RU" sz="1500" dirty="0" smtClean="0"/>
          </a:p>
          <a:p>
            <a:pPr marL="0" indent="0" algn="ctr">
              <a:buNone/>
            </a:pPr>
            <a:r>
              <a:rPr lang="ru-RU" sz="1500" dirty="0" smtClean="0"/>
              <a:t>Открытый бюджет:</a:t>
            </a:r>
          </a:p>
          <a:p>
            <a:pPr marL="0" indent="0" algn="ctr">
              <a:buNone/>
            </a:pPr>
            <a:r>
              <a:rPr lang="en-US" sz="1500" dirty="0">
                <a:hlinkClick r:id="rId6"/>
              </a:rPr>
              <a:t>https://xn--90awmj.xn--</a:t>
            </a:r>
            <a:r>
              <a:rPr lang="en-US" sz="1500" dirty="0" smtClean="0">
                <a:hlinkClick r:id="rId6"/>
              </a:rPr>
              <a:t>p1ai/index.php/upravleniya-komitety-otdely/finansovoe-upravlenie/byudzhet-dlya-grazhdan</a:t>
            </a:r>
            <a:endParaRPr lang="ru-RU" sz="1500" dirty="0" smtClean="0"/>
          </a:p>
          <a:p>
            <a:pPr marL="0" indent="0" algn="ctr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654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4143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Уважаемые жители </a:t>
            </a:r>
          </a:p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-Большерецкого муниципального района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950" y="1200858"/>
            <a:ext cx="878497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для граждан» познакомит Вас с положениями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основного финансового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Усть-Большерецкого муниципального района – отчета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исполнении местного бюджета Усть-Большерецкого муниципального района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информация предназначена для широкого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круга пользователей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будет интересна различным категориям населения, так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бюджет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-Большерецкого муниципального района затрагивает интересы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жителя района.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-Большерецкого района 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участником формирования бюджета района, с одной стороны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наполняя доходы бюджета, с другой –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потребитель услуг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отчета об исполнении бюджета района в рамках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для граждан» является реализацией одного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принципов бюджетной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Российской Федерации - принципа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прозрачности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открытости) и позволит каждому жителю района понимать сколько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каких доходов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поступило в бюджет за прошедший финансовый год и на какие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эти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денежные средства были израсходованы.</a:t>
            </a:r>
          </a:p>
        </p:txBody>
      </p:sp>
      <p:pic>
        <p:nvPicPr>
          <p:cNvPr id="4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2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+mn-lt"/>
                <a:cs typeface="Times New Roman" pitchFamily="18" charset="0"/>
              </a:rPr>
              <a:t>ЧТО ТАКОЕ ОТЧЕТ ОБ ИСПОЛНЕНИИ БЮДЖЕТА </a:t>
            </a:r>
            <a:r>
              <a:rPr lang="ru-RU" sz="2000" b="1" dirty="0">
                <a:latin typeface="+mn-lt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984" y="1301844"/>
            <a:ext cx="8784976" cy="5589240"/>
          </a:xfrm>
        </p:spPr>
        <p:txBody>
          <a:bodyPr>
            <a:noAutofit/>
          </a:bodyPr>
          <a:lstStyle/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/>
              <a:t>Бюджетный процесс в </a:t>
            </a:r>
            <a:r>
              <a:rPr lang="ru-RU" sz="1800" dirty="0" err="1" smtClean="0"/>
              <a:t>Усть-Больщерецком</a:t>
            </a:r>
            <a:r>
              <a:rPr lang="ru-RU" sz="1800" dirty="0" smtClean="0"/>
              <a:t> муниципальном районе </a:t>
            </a:r>
            <a:r>
              <a:rPr lang="ru-RU" sz="1800" dirty="0"/>
              <a:t>осуществляется </a:t>
            </a:r>
            <a:r>
              <a:rPr lang="ru-RU" sz="1800" dirty="0" smtClean="0"/>
              <a:t>в соответствии </a:t>
            </a:r>
            <a:r>
              <a:rPr lang="ru-RU" sz="1800" dirty="0"/>
              <a:t>с Бюджетным кодексом Российской Федерации, </a:t>
            </a:r>
            <a:r>
              <a:rPr lang="ru-RU" sz="1800" dirty="0" smtClean="0"/>
              <a:t>Положением </a:t>
            </a:r>
            <a:r>
              <a:rPr lang="ru-RU" sz="1800" dirty="0"/>
              <a:t>о бюджетном процессе в Усть-Большерецком муниципальном районе, утвержденного Решением Думы </a:t>
            </a:r>
            <a:r>
              <a:rPr lang="ru-RU" sz="1800" dirty="0" err="1"/>
              <a:t>Усть</a:t>
            </a:r>
            <a:r>
              <a:rPr lang="ru-RU" sz="1800" dirty="0"/>
              <a:t>-Большерецкого муниципального района от 13.03.2013 № 218.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Завершением </a:t>
            </a:r>
            <a:r>
              <a:rPr lang="ru-RU" sz="1800" dirty="0"/>
              <a:t>бюджетного процесса является составление отчета </a:t>
            </a:r>
            <a:r>
              <a:rPr lang="ru-RU" sz="1800" dirty="0" smtClean="0"/>
              <a:t>об исполнении местного бюджета по </a:t>
            </a:r>
            <a:r>
              <a:rPr lang="ru-RU" sz="1800" dirty="0"/>
              <a:t>итогам работы за прошедший финансовый год.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Отчет </a:t>
            </a:r>
            <a:r>
              <a:rPr lang="ru-RU" sz="1800" dirty="0"/>
              <a:t>об исполнении бюджета содержит данные об исполнении бюджета по </a:t>
            </a:r>
            <a:r>
              <a:rPr lang="ru-RU" sz="1800" dirty="0" smtClean="0"/>
              <a:t>доходам, расходам </a:t>
            </a:r>
            <a:r>
              <a:rPr lang="ru-RU" sz="1800" dirty="0"/>
              <a:t>и источникам финансирования дефицита бюджета в соответствии с </a:t>
            </a:r>
            <a:r>
              <a:rPr lang="ru-RU" sz="1800" dirty="0" smtClean="0"/>
              <a:t>бюджетной классификацией </a:t>
            </a:r>
            <a:r>
              <a:rPr lang="ru-RU" sz="1800" dirty="0"/>
              <a:t>Российской Федерации.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Годовой </a:t>
            </a:r>
            <a:r>
              <a:rPr lang="ru-RU" sz="1800" dirty="0"/>
              <a:t>отчет об исполнении бюджета района подлежит рассмотрению Д</a:t>
            </a:r>
            <a:r>
              <a:rPr lang="ru-RU" sz="1800" dirty="0" smtClean="0"/>
              <a:t>умой </a:t>
            </a:r>
            <a:r>
              <a:rPr lang="ru-RU" sz="1800" dirty="0" err="1" smtClean="0"/>
              <a:t>Усть</a:t>
            </a:r>
            <a:r>
              <a:rPr lang="ru-RU" sz="1800" dirty="0" smtClean="0"/>
              <a:t>-Большерецкого муниципального района </a:t>
            </a:r>
            <a:r>
              <a:rPr lang="ru-RU" sz="1800" dirty="0"/>
              <a:t>и утверждается решением </a:t>
            </a:r>
            <a:r>
              <a:rPr lang="ru-RU" sz="1800" dirty="0" smtClean="0"/>
              <a:t>об исполнении </a:t>
            </a:r>
            <a:r>
              <a:rPr lang="ru-RU" sz="1800" dirty="0"/>
              <a:t>бюджета.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В </a:t>
            </a:r>
            <a:r>
              <a:rPr lang="ru-RU" sz="1800" dirty="0"/>
              <a:t>целях соблюдения бюджетного законодательства отчет об исполнении </a:t>
            </a:r>
            <a:r>
              <a:rPr lang="ru-RU" sz="1800" dirty="0" smtClean="0"/>
              <a:t>бюджета Усть-Большерецкого муниципального </a:t>
            </a:r>
            <a:r>
              <a:rPr lang="ru-RU" sz="1800" dirty="0"/>
              <a:t>район за </a:t>
            </a:r>
            <a:r>
              <a:rPr lang="ru-RU" sz="1800" dirty="0" smtClean="0"/>
              <a:t>2019 </a:t>
            </a:r>
            <a:r>
              <a:rPr lang="ru-RU" sz="1800" dirty="0"/>
              <a:t>год размещен на официальном </a:t>
            </a:r>
            <a:r>
              <a:rPr lang="ru-RU" sz="1800" dirty="0" smtClean="0"/>
              <a:t>сайте муниципального </a:t>
            </a:r>
            <a:r>
              <a:rPr lang="ru-RU" sz="1800" dirty="0"/>
              <a:t>образования.</a:t>
            </a:r>
          </a:p>
        </p:txBody>
      </p:sp>
      <p:pic>
        <p:nvPicPr>
          <p:cNvPr id="4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7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682011"/>
              </p:ext>
            </p:extLst>
          </p:nvPr>
        </p:nvGraphicFramePr>
        <p:xfrm>
          <a:off x="683568" y="2244952"/>
          <a:ext cx="7992888" cy="442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683568" y="34865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местного бюджета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Усть-Большерецкого муниципального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2019 год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1268760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0741" y="1180050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3078" y="1290845"/>
            <a:ext cx="8460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 algn="just"/>
            <a:r>
              <a:rPr lang="ru-RU" sz="1400" dirty="0" smtClean="0"/>
              <a:t>Исполнение местного бюджета в 2019 году осуществлялось на основании  Решения Думы Усть-Большерецкого муниципального района от 24.12.2018 № 245 «О местном бюджете Усть-Большерецкого муниципального района на 2019 год и плановый период 2020 и 2021 года». Бюджетные обязательства за 2019 год обеспечивались в установленные сроки и в необходимых объемах.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77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55576" y="1571553"/>
            <a:ext cx="4122347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Первоначально утвержденный план по доходам  - 1 008 024,7 тыс. рублей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78876" y="2996952"/>
            <a:ext cx="4041395" cy="865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Уточненный план по доходам – </a:t>
            </a:r>
          </a:p>
          <a:p>
            <a:pPr algn="ctr"/>
            <a:r>
              <a:rPr lang="ru-RU" b="1" dirty="0" smtClean="0"/>
              <a:t>1 508 108,4 тыс. рублей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4365104"/>
            <a:ext cx="4086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Фактическое поступление доходов – 1 490 391,1 тыс. рублей</a:t>
            </a:r>
            <a:endParaRPr lang="ru-RU" b="1" dirty="0"/>
          </a:p>
        </p:txBody>
      </p:sp>
      <p:pic>
        <p:nvPicPr>
          <p:cNvPr id="6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683568" y="34865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</a:t>
            </a:r>
            <a:b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-Большерецкого муниципального района</a:t>
            </a:r>
            <a:endParaRPr lang="ru-RU" sz="28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4578" y="1268760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810741" y="1186993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718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36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Исполнение по доходам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Усть-Большерецкого муниципального района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2018-2019 годы,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рублей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006163"/>
              </p:ext>
            </p:extLst>
          </p:nvPr>
        </p:nvGraphicFramePr>
        <p:xfrm>
          <a:off x="519402" y="1700808"/>
          <a:ext cx="8075240" cy="34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2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Рост/ снижение к уровню 2018 г.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(+,-)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– всего, из них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1 257 449,3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1 507 048,8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391,1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232 941,8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всего, в том числе: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375 121,3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726 306,2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718 344,0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343 222,8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347 074,7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677 665,0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673 560,0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326 485,3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28 046,6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48 641,2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44 784,0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16 737,4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882 328,0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780 742,6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772 046,9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-110 281,0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303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251520" y="1122266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7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4" y="0"/>
            <a:ext cx="8399276" cy="98072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+mn-lt"/>
              </a:rPr>
              <a:t>Структура </a:t>
            </a:r>
            <a:r>
              <a:rPr lang="ru-RU" sz="2000" b="1" dirty="0" smtClean="0">
                <a:latin typeface="+mn-lt"/>
              </a:rPr>
              <a:t>доходов бюджета Усть-Большерецкого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муниципального района в 2019 году, </a:t>
            </a:r>
            <a:r>
              <a:rPr lang="ru-RU" sz="2000" b="1" i="1" dirty="0" smtClean="0">
                <a:latin typeface="+mn-lt"/>
              </a:rPr>
              <a:t>тыс. рублей</a:t>
            </a:r>
            <a:endParaRPr lang="ru-RU" sz="2000" b="1" i="1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235279"/>
              </p:ext>
            </p:extLst>
          </p:nvPr>
        </p:nvGraphicFramePr>
        <p:xfrm>
          <a:off x="323528" y="1484784"/>
          <a:ext cx="83992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pic>
        <p:nvPicPr>
          <p:cNvPr id="7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303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1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46" y="27387"/>
            <a:ext cx="8229600" cy="8093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доходов бюджета Усть-Большерецкого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в 2018-2019 годы,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405499"/>
              </p:ext>
            </p:extLst>
          </p:nvPr>
        </p:nvGraphicFramePr>
        <p:xfrm>
          <a:off x="683568" y="1264130"/>
          <a:ext cx="78488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112558" y="5274036"/>
            <a:ext cx="2376264" cy="504056"/>
          </a:xfrm>
          <a:prstGeom prst="round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B w="361950" h="2032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Темп роста к уровню предыдущего года  - 194,1%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8822" y="4808659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Темп роста к уровню предыдущего года  - 159,7%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21070" y="5274036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Темп роста к уровню предыдущего года  - 87,5%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1255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387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Усть-Большерецкого муниципального района в 2019 году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1546498"/>
              </p:ext>
            </p:extLst>
          </p:nvPr>
        </p:nvGraphicFramePr>
        <p:xfrm>
          <a:off x="467544" y="1412776"/>
          <a:ext cx="4038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3474242"/>
              </p:ext>
            </p:extLst>
          </p:nvPr>
        </p:nvGraphicFramePr>
        <p:xfrm>
          <a:off x="4644008" y="1412776"/>
          <a:ext cx="4038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581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2266</TotalTime>
  <Words>1252</Words>
  <Application>Microsoft Office PowerPoint</Application>
  <PresentationFormat>Экран (4:3)</PresentationFormat>
  <Paragraphs>213</Paragraphs>
  <Slides>18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«Бюджет для граждан» Подготовлен на основании Решения Думы Усть-Большерецкого муниципального района № 306 от 16.06.2019 года</vt:lpstr>
      <vt:lpstr>Презентация PowerPoint</vt:lpstr>
      <vt:lpstr>ЧТО ТАКОЕ ОТЧЕТ ОБ ИСПОЛНЕНИИ БЮДЖЕТА ?</vt:lpstr>
      <vt:lpstr>Презентация PowerPoint</vt:lpstr>
      <vt:lpstr>Презентация PowerPoint</vt:lpstr>
      <vt:lpstr>Исполнение по доходам бюджета Усть-Большерецкого муниципального района в 2018-2019 годы, тыс. рублей </vt:lpstr>
      <vt:lpstr>Структура доходов бюджета Усть-Большерецкого  муниципального района в 2019 году, тыс. рублей</vt:lpstr>
      <vt:lpstr>Динамика доходов бюджета Усть-Большерецкого  муниципального района в 2018-2019 годы, тыс. рублей</vt:lpstr>
      <vt:lpstr>Структура налоговых и неналоговых доходов бюджета Усть-Большерецкого муниципального района в 2019 году</vt:lpstr>
      <vt:lpstr>Динамика налоговых доходов бюджета Усть-Большерецкого муниципального района в 2018-2019 году</vt:lpstr>
      <vt:lpstr>Структура безвозмездных поступлений бюджета  Усть-Большерецкого муниципального района в 2019 году</vt:lpstr>
      <vt:lpstr>РАСХОДЫ БЮДЖЕТА Усть-Большерецкого муниципального района</vt:lpstr>
      <vt:lpstr>Расходы бюджета Усть-Большерецкого муниципального района  за 2019 год в разрезе главных распорядителей бюджетных средств,                                                                                                       тыс. рублей</vt:lpstr>
      <vt:lpstr>Структура расходов местного бюджета  по разделам расходов в 2019 году (в долях)</vt:lpstr>
      <vt:lpstr>Исполнение расходов по межбюджетным  трансфертам бюджетам поселений</vt:lpstr>
      <vt:lpstr>Муниципальные программы  Усть-Большерецкого муниципального района</vt:lpstr>
      <vt:lpstr>Перечень муниципальных программ  Усть-Большерецкого муниципального района</vt:lpstr>
      <vt:lpstr>Контактные данные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«Бюджет для граждан» Подготовлен на основании Решения Думы Усть-Большерецкого муниципального района № от</dc:title>
  <dc:creator>Калашникова Н. Ю.</dc:creator>
  <cp:lastModifiedBy>Калашникова Н. Ю.</cp:lastModifiedBy>
  <cp:revision>136</cp:revision>
  <dcterms:created xsi:type="dcterms:W3CDTF">2018-02-21T20:45:19Z</dcterms:created>
  <dcterms:modified xsi:type="dcterms:W3CDTF">2020-07-01T22:09:45Z</dcterms:modified>
</cp:coreProperties>
</file>