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1" r:id="rId6"/>
    <p:sldId id="262" r:id="rId7"/>
    <p:sldId id="272" r:id="rId8"/>
    <p:sldId id="263" r:id="rId9"/>
    <p:sldId id="264" r:id="rId10"/>
    <p:sldId id="273" r:id="rId11"/>
    <p:sldId id="266" r:id="rId12"/>
    <p:sldId id="268" r:id="rId13"/>
    <p:sldId id="271" r:id="rId14"/>
    <p:sldId id="270" r:id="rId15"/>
    <p:sldId id="275" r:id="rId16"/>
    <p:sldId id="276" r:id="rId17"/>
    <p:sldId id="277" r:id="rId18"/>
    <p:sldId id="279" r:id="rId19"/>
    <p:sldId id="280" r:id="rId20"/>
    <p:sldId id="282" r:id="rId21"/>
    <p:sldId id="281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2DC"/>
    <a:srgbClr val="FFFF9F"/>
    <a:srgbClr val="9179AF"/>
    <a:srgbClr val="638FC5"/>
    <a:srgbClr val="FF6699"/>
    <a:srgbClr val="00FFFF"/>
    <a:srgbClr val="00E266"/>
    <a:srgbClr val="FFFFFF"/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6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6443441312547194"/>
          <c:y val="0.12269709303481957"/>
          <c:w val="0.83556558687452809"/>
          <c:h val="0.796989219230830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0-7EF9-48E2-A184-4D9A5D90315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1-7EF9-48E2-A184-4D9A5D90315B}"/>
              </c:ext>
            </c:extLst>
          </c:dPt>
          <c:dPt>
            <c:idx val="2"/>
            <c:invertIfNegative val="0"/>
            <c:bubble3D val="0"/>
            <c:spPr>
              <a:solidFill>
                <a:srgbClr val="FFFF9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2-7EF9-48E2-A184-4D9A5D90315B}"/>
              </c:ext>
            </c:extLst>
          </c:dPt>
          <c:dLbls>
            <c:dLbl>
              <c:idx val="0"/>
              <c:layout>
                <c:manualLayout>
                  <c:x val="3.1777383158143198E-3"/>
                  <c:y val="-3.174415805651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F9-48E2-A184-4D9A5D90315B}"/>
                </c:ext>
              </c:extLst>
            </c:dLbl>
            <c:dLbl>
              <c:idx val="1"/>
              <c:layout>
                <c:manualLayout>
                  <c:x val="8.2007017141464567E-3"/>
                  <c:y val="-2.577722845609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F9-48E2-A184-4D9A5D90315B}"/>
                </c:ext>
              </c:extLst>
            </c:dLbl>
            <c:dLbl>
              <c:idx val="2"/>
              <c:layout>
                <c:manualLayout>
                  <c:x val="1.4095656038216934E-3"/>
                  <c:y val="-3.3131446043032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F9-48E2-A184-4D9A5D9031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1261467.8999999999</c:v>
                </c:pt>
                <c:pt idx="1">
                  <c:v>1367657.6</c:v>
                </c:pt>
                <c:pt idx="2">
                  <c:v>106189.7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F9-48E2-A184-4D9A5D9031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65760"/>
        <c:axId val="209666320"/>
      </c:barChart>
      <c:catAx>
        <c:axId val="20966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666320"/>
        <c:crosses val="autoZero"/>
        <c:auto val="1"/>
        <c:lblAlgn val="ctr"/>
        <c:lblOffset val="100"/>
        <c:noMultiLvlLbl val="0"/>
      </c:catAx>
      <c:valAx>
        <c:axId val="20966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665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aseline="0" dirty="0" smtClean="0"/>
              <a:t>Исполнение за 2020 и 2021 годы</a:t>
            </a:r>
            <a:r>
              <a:rPr lang="ru-RU" baseline="0" dirty="0" smtClean="0"/>
              <a:t> </a:t>
            </a:r>
            <a:endParaRPr lang="ru-RU" baseline="0" dirty="0"/>
          </a:p>
        </c:rich>
      </c:tx>
      <c:layout>
        <c:manualLayout>
          <c:xMode val="edge"/>
          <c:yMode val="edge"/>
          <c:x val="0.20216750869489078"/>
          <c:y val="2.150010947562305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1112020.2</c:v>
                </c:pt>
                <c:pt idx="1">
                  <c:v>1040837.6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EA-4E37-B975-0EE4BCCFC05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средств местного бюджета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680766.7</c:v>
                </c:pt>
                <c:pt idx="1">
                  <c:v>581738.30000000005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EA-4E37-B975-0EE4BCCFC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overlap val="-12"/>
        <c:axId val="207505360"/>
        <c:axId val="207505920"/>
      </c:barChart>
      <c:catAx>
        <c:axId val="20750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7505920"/>
        <c:crosses val="autoZero"/>
        <c:auto val="1"/>
        <c:lblAlgn val="ctr"/>
        <c:lblOffset val="100"/>
        <c:noMultiLvlLbl val="0"/>
      </c:catAx>
      <c:valAx>
        <c:axId val="207505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5053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cap="none" baseline="0" dirty="0" smtClean="0">
                <a:solidFill>
                  <a:schemeClr val="tx1"/>
                </a:solidFill>
                <a:latin typeface="+mn-lt"/>
              </a:rPr>
              <a:t>Соотношение программных и непрограммных расходов в 2021 году</a:t>
            </a:r>
            <a:r>
              <a:rPr lang="ru-RU" b="1" dirty="0" smtClean="0"/>
              <a:t> </a:t>
            </a:r>
            <a:endParaRPr lang="ru-RU" b="1" dirty="0"/>
          </a:p>
        </c:rich>
      </c:tx>
      <c:layout>
        <c:manualLayout>
          <c:xMode val="edge"/>
          <c:yMode val="edge"/>
          <c:x val="0.19627255977408051"/>
          <c:y val="4.6451405246448481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144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41205680311014"/>
          <c:y val="9.4013813280005923E-2"/>
          <c:w val="0.5542913423628798"/>
          <c:h val="0.904310632151982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explosion val="14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AFB1-461F-BD61-F8D3C83F8AA8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AFB1-461F-BD61-F8D3C83F8AA8}"/>
              </c:ext>
            </c:extLst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8FB4-4381-9A93-4AFD507C4C3D}"/>
              </c:ext>
            </c:extLst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A54-4CF3-BBCB-4BEBF27E14EF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FB4-4381-9A93-4AFD507C4C3D}"/>
              </c:ext>
            </c:extLst>
          </c:dPt>
          <c:dPt>
            <c:idx val="5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FB1-461F-BD61-F8D3C83F8AA8}"/>
              </c:ext>
            </c:extLst>
          </c:dPt>
          <c:dPt>
            <c:idx val="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8FB4-4381-9A93-4AFD507C4C3D}"/>
              </c:ext>
            </c:extLst>
          </c:dPt>
          <c:dPt>
            <c:idx val="7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AFB1-461F-BD61-F8D3C83F8AA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267F-4C21-9894-AF175EF4CBD5}"/>
              </c:ext>
            </c:extLst>
          </c:dPt>
          <c:dPt>
            <c:idx val="9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8FB4-4381-9A93-4AFD507C4C3D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8-AFB1-461F-BD61-F8D3C83F8AA8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B1-461F-BD61-F8D3C83F8AA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1040837.6</c:v>
                </c:pt>
                <c:pt idx="1">
                  <c:v>312074.59999999998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FB4-4381-9A93-4AFD507C4C3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Увеличение остатков средств 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1342333.8</c:v>
                </c:pt>
                <c:pt idx="1">
                  <c:v>1314126.5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85-4877-80A1-AC3CA6B6CD9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Уменьшение остатков средств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1392440.7</c:v>
                </c:pt>
                <c:pt idx="1">
                  <c:v>1352912.2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85-4877-80A1-AC3CA6B6CD9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Источники финансирования дефицита бюджета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50106.9</c:v>
                </c:pt>
                <c:pt idx="1">
                  <c:v>38785.699999999997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85-4877-80A1-AC3CA6B6C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207505360"/>
        <c:axId val="207505920"/>
      </c:barChart>
      <c:catAx>
        <c:axId val="20750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7505920"/>
        <c:crosses val="autoZero"/>
        <c:auto val="1"/>
        <c:lblAlgn val="ctr"/>
        <c:lblOffset val="100"/>
        <c:noMultiLvlLbl val="0"/>
      </c:catAx>
      <c:valAx>
        <c:axId val="207505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5053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9436263354250963E-2"/>
          <c:y val="0.11597106482768703"/>
          <c:w val="0.88531583408295145"/>
          <c:h val="0.83817201482241743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1-A579-4D2D-95B2-4FAEFFE8636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3-A579-4D2D-95B2-4FAEFFE86360}"/>
              </c:ext>
            </c:extLst>
          </c:dPt>
          <c:dPt>
            <c:idx val="2"/>
            <c:invertIfNegative val="0"/>
            <c:bubble3D val="0"/>
            <c:spPr>
              <a:solidFill>
                <a:srgbClr val="FFFF9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5-A579-4D2D-95B2-4FAEFFE86360}"/>
              </c:ext>
            </c:extLst>
          </c:dPt>
          <c:dLbls>
            <c:dLbl>
              <c:idx val="0"/>
              <c:layout>
                <c:manualLayout>
                  <c:x val="3.1777383158143198E-3"/>
                  <c:y val="-3.174415805651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79-4D2D-95B2-4FAEFFE86360}"/>
                </c:ext>
              </c:extLst>
            </c:dLbl>
            <c:dLbl>
              <c:idx val="1"/>
              <c:layout>
                <c:manualLayout>
                  <c:x val="8.2007017141464567E-3"/>
                  <c:y val="-2.577722845609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79-4D2D-95B2-4FAEFFE86360}"/>
                </c:ext>
              </c:extLst>
            </c:dLbl>
            <c:dLbl>
              <c:idx val="2"/>
              <c:layout>
                <c:manualLayout>
                  <c:x val="-4.2797664058832176E-3"/>
                  <c:y val="0.105568672717132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79-4D2D-95B2-4FAEFFE863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1314126.5</c:v>
                </c:pt>
                <c:pt idx="1">
                  <c:v>1352912.2</c:v>
                </c:pt>
                <c:pt idx="2">
                  <c:v>-38785.699999999953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579-4D2D-95B2-4FAEFFE863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65760"/>
        <c:axId val="209666320"/>
      </c:barChart>
      <c:catAx>
        <c:axId val="20966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666320"/>
        <c:crosses val="autoZero"/>
        <c:auto val="1"/>
        <c:lblAlgn val="ctr"/>
        <c:lblOffset val="100"/>
        <c:noMultiLvlLbl val="0"/>
      </c:catAx>
      <c:valAx>
        <c:axId val="2096663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crossAx val="209665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407407407407406E-2"/>
          <c:y val="1.6805484269314618E-2"/>
          <c:w val="0.95370370370370372"/>
          <c:h val="0.734751698146891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2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17C-4BCF-8B00-82256C0A673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17C-4BCF-8B00-82256C0A6738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17C-4BCF-8B00-82256C0A6738}"/>
              </c:ext>
            </c:extLst>
          </c:dPt>
          <c:dLbls>
            <c:dLbl>
              <c:idx val="0"/>
              <c:layout>
                <c:manualLayout>
                  <c:x val="-1.8554024825733074E-2"/>
                  <c:y val="0.203503136403647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75859390504243"/>
                      <c:h val="8.28392999068479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17C-4BCF-8B00-82256C0A6738}"/>
                </c:ext>
              </c:extLst>
            </c:dLbl>
            <c:dLbl>
              <c:idx val="1"/>
              <c:layout>
                <c:manualLayout>
                  <c:x val="3.2654980842956663E-2"/>
                  <c:y val="8.68279592865750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69279867678369"/>
                      <c:h val="8.28392999068479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17C-4BCF-8B00-82256C0A6738}"/>
                </c:ext>
              </c:extLst>
            </c:dLbl>
            <c:dLbl>
              <c:idx val="2"/>
              <c:layout>
                <c:manualLayout>
                  <c:x val="4.4529519331304524E-3"/>
                  <c:y val="-2.44203635493492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49318721729308"/>
                      <c:h val="0.120188996094451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17C-4BCF-8B00-82256C0A67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672869.1</c:v>
                </c:pt>
                <c:pt idx="1">
                  <c:v>35558.400000000001</c:v>
                </c:pt>
                <c:pt idx="2">
                  <c:v>605699.1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17C-4BCF-8B00-82256C0A6738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6638612481212778E-3"/>
                  <c:y val="-3.3917171596318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73-4734-BB1A-478BDFC1F2E7}"/>
                </c:ext>
              </c:extLst>
            </c:dLbl>
            <c:dLbl>
              <c:idx val="1"/>
              <c:layout>
                <c:manualLayout>
                  <c:x val="-6.4722676073708423E-3"/>
                  <c:y val="-2.7133737277054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ED-40E2-AFB1-E5946613E868}"/>
                </c:ext>
              </c:extLst>
            </c:dLbl>
            <c:dLbl>
              <c:idx val="2"/>
              <c:layout>
                <c:manualLayout>
                  <c:x val="-3.2223993460461578E-2"/>
                  <c:y val="-1.554519073560934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73-4734-BB1A-478BDFC1F2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t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632563</c:v>
                </c:pt>
                <c:pt idx="1">
                  <c:v>55171.1</c:v>
                </c:pt>
                <c:pt idx="2">
                  <c:v>573733.6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73-4734-BB1A-478BDFC1F2E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0"/>
                  <c:y val="-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ED-40E2-AFB1-E5946613E868}"/>
                </c:ext>
              </c:extLst>
            </c:dLbl>
            <c:dLbl>
              <c:idx val="2"/>
              <c:layout>
                <c:manualLayout>
                  <c:x val="0"/>
                  <c:y val="-1.0175151478895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73-4734-BB1A-478BDFC1F2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672869.1</c:v>
                </c:pt>
                <c:pt idx="1">
                  <c:v>35558.400000000001</c:v>
                </c:pt>
                <c:pt idx="2">
                  <c:v>605699.1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73-4734-BB1A-478BDFC1F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207615440"/>
        <c:axId val="207616000"/>
        <c:axId val="0"/>
      </c:bar3DChart>
      <c:catAx>
        <c:axId val="207615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616000"/>
        <c:crosses val="autoZero"/>
        <c:auto val="1"/>
        <c:lblAlgn val="ctr"/>
        <c:lblOffset val="100"/>
        <c:noMultiLvlLbl val="0"/>
      </c:catAx>
      <c:valAx>
        <c:axId val="20761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61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hPercent val="100"/>
      <c:rotY val="16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135195364730352E-2"/>
          <c:y val="0.15159976983689444"/>
          <c:w val="0.95982295845094834"/>
          <c:h val="0.42650712344654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налоговых доходов - 672869,1 тыс. рублей</c:v>
                </c:pt>
              </c:strCache>
            </c:strRef>
          </c:tx>
          <c:spPr>
            <a:scene3d>
              <a:camera prst="orthographicFront"/>
              <a:lightRig rig="flat" dir="tl">
                <a:rot lat="0" lon="0" rev="6360000"/>
              </a:lightRig>
            </a:scene3d>
            <a:sp3d prstMaterial="flat">
              <a:bevelT w="63500" h="63500" prst="softRound"/>
              <a:bevelB/>
              <a:contourClr>
                <a:srgbClr val="000000"/>
              </a:contourClr>
            </a:sp3d>
          </c:spPr>
          <c:explosion val="21"/>
          <c:dPt>
            <c:idx val="0"/>
            <c:bubble3D val="0"/>
            <c:explosion val="18"/>
            <c:spPr>
              <a:solidFill>
                <a:srgbClr val="92D05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flat" dir="tl">
                  <a:rot lat="0" lon="0" rev="6360000"/>
                </a:lightRig>
              </a:scene3d>
              <a:sp3d prstMaterial="flat">
                <a:bevelT w="63500" h="63500" prst="softRound"/>
                <a:bevelB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4BE-45E3-B895-A54CC59C67F1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flat" dir="tl">
                  <a:rot lat="0" lon="0" rev="6360000"/>
                </a:lightRig>
              </a:scene3d>
              <a:sp3d prstMaterial="flat">
                <a:bevelT w="63500" h="63500" prst="softRound"/>
                <a:bevelB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4BE-45E3-B895-A54CC59C67F1}"/>
              </c:ext>
            </c:extLst>
          </c:dPt>
          <c:dPt>
            <c:idx val="2"/>
            <c:bubble3D val="0"/>
            <c:spPr>
              <a:solidFill>
                <a:srgbClr val="FF6699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flat" dir="tl">
                  <a:rot lat="0" lon="0" rev="6360000"/>
                </a:lightRig>
              </a:scene3d>
              <a:sp3d prstMaterial="flat">
                <a:bevelT w="63500" h="63500" prst="softRound"/>
                <a:bevelB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4BE-45E3-B895-A54CC59C67F1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flat" dir="tl">
                  <a:rot lat="0" lon="0" rev="6360000"/>
                </a:lightRig>
              </a:scene3d>
              <a:sp3d prstMaterial="flat">
                <a:bevelT w="63500" h="63500" prst="softRound"/>
                <a:bevelB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4BE-45E3-B895-A54CC59C67F1}"/>
              </c:ext>
            </c:extLst>
          </c:dPt>
          <c:dLbls>
            <c:dLbl>
              <c:idx val="0"/>
              <c:layout>
                <c:manualLayout>
                  <c:x val="3.1446540880503145E-2"/>
                  <c:y val="-4.7683717007497177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BE-45E3-B895-A54CC59C67F1}"/>
                </c:ext>
              </c:extLst>
            </c:dLbl>
            <c:dLbl>
              <c:idx val="1"/>
              <c:layout>
                <c:manualLayout>
                  <c:x val="-4.1453226365572346E-2"/>
                  <c:y val="-0.17240479206281531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BE-45E3-B895-A54CC59C67F1}"/>
                </c:ext>
              </c:extLst>
            </c:dLbl>
            <c:dLbl>
              <c:idx val="2"/>
              <c:layout>
                <c:manualLayout>
                  <c:x val="-9.7682365176051111E-3"/>
                  <c:y val="1.7370760885464159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BE-45E3-B895-A54CC59C67F1}"/>
                </c:ext>
              </c:extLst>
            </c:dLbl>
            <c:dLbl>
              <c:idx val="3"/>
              <c:layout>
                <c:manualLayout>
                  <c:x val="-0.13539419600851779"/>
                  <c:y val="1.8023141823025338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BE-45E3-B895-A54CC59C6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Налоги на прибыль, доходы - 506 727,2 тыс. рублей</c:v>
                </c:pt>
                <c:pt idx="1">
                  <c:v>Налоги на совокупный доход - 129 845,9 тыс. рублей</c:v>
                </c:pt>
                <c:pt idx="2">
                  <c:v>Налоги на имущество -  33 530,4 тыс. рублей</c:v>
                </c:pt>
                <c:pt idx="3">
                  <c:v>Государственная пошлина - 2 765,6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506727.2</c:v>
                </c:pt>
                <c:pt idx="1">
                  <c:v>129845.9</c:v>
                </c:pt>
                <c:pt idx="2">
                  <c:v>33530.400000000001</c:v>
                </c:pt>
                <c:pt idx="3">
                  <c:v>2765.6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4BE-45E3-B895-A54CC59C67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958327862560729E-2"/>
          <c:y val="0.68630280123115983"/>
          <c:w val="0.96259784266394643"/>
          <c:h val="0.224132337243210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1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591194968553458E-2"/>
          <c:y val="0.14647490489869228"/>
          <c:w val="0.96540880503144655"/>
          <c:h val="0.417950389784450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неналоговых доходов - 35558,4 тыс. рублей</c:v>
                </c:pt>
              </c:strCache>
            </c:strRef>
          </c:tx>
          <c:explosion val="28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1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3D0-4CF9-BB47-E4CE7F90D02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2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3D0-4CF9-BB47-E4CE7F90D02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3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3D0-4CF9-BB47-E4CE7F90D02E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3D0-4CF9-BB47-E4CE7F90D02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5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3D0-4CF9-BB47-E4CE7F90D02E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6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3D0-4CF9-BB47-E4CE7F90D02E}"/>
              </c:ext>
            </c:extLst>
          </c:dPt>
          <c:dLbls>
            <c:dLbl>
              <c:idx val="0"/>
              <c:layout>
                <c:manualLayout>
                  <c:x val="-5.7172430920498084E-2"/>
                  <c:y val="-6.7334860691156619E-4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D0-4CF9-BB47-E4CE7F90D02E}"/>
                </c:ext>
              </c:extLst>
            </c:dLbl>
            <c:dLbl>
              <c:idx val="1"/>
              <c:layout>
                <c:manualLayout>
                  <c:x val="-3.773584905660389E-2"/>
                  <c:y val="-3.0687843993310076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D0-4CF9-BB47-E4CE7F90D02E}"/>
                </c:ext>
              </c:extLst>
            </c:dLbl>
            <c:dLbl>
              <c:idx val="2"/>
              <c:layout>
                <c:manualLayout>
                  <c:x val="1.0551613788068712E-16"/>
                  <c:y val="-1.864676447361709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D0-4CF9-BB47-E4CE7F90D02E}"/>
                </c:ext>
              </c:extLst>
            </c:dLbl>
            <c:dLbl>
              <c:idx val="3"/>
              <c:layout>
                <c:manualLayout>
                  <c:x val="-3.9477464755541133E-2"/>
                  <c:y val="5.719409555094479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D0-4CF9-BB47-E4CE7F90D02E}"/>
                </c:ext>
              </c:extLst>
            </c:dLbl>
            <c:dLbl>
              <c:idx val="4"/>
              <c:layout>
                <c:manualLayout>
                  <c:x val="-9.3465341060497018E-2"/>
                  <c:y val="-1.0312292628146423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D0-4CF9-BB47-E4CE7F90D0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 - 20 878,4 тыс. рублей</c:v>
                </c:pt>
                <c:pt idx="1">
                  <c:v>Платежи при пользовании природными ресурсами - 158,0 тыс. рублей</c:v>
                </c:pt>
                <c:pt idx="2">
                  <c:v>Доходы от оказания платных услуг -  3 304,4 тыс. рублей</c:v>
                </c:pt>
                <c:pt idx="3">
                  <c:v>Доходы от продажи материальных активов -  4 809,0 тыс. рублей</c:v>
                </c:pt>
                <c:pt idx="4">
                  <c:v>Штрафы, санкции, возмещение ущерба - 6 436,1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20878.400000000001</c:v>
                </c:pt>
                <c:pt idx="1">
                  <c:v>158</c:v>
                </c:pt>
                <c:pt idx="2">
                  <c:v>3304.4</c:v>
                </c:pt>
                <c:pt idx="3">
                  <c:v>4809</c:v>
                </c:pt>
                <c:pt idx="4">
                  <c:v>6408.6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3D0-4CF9-BB47-E4CE7F90D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59477250275494908"/>
          <c:w val="0.99763979501384037"/>
          <c:h val="0.350410014502893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226645280451048E-2"/>
          <c:y val="3.5783986744920365E-2"/>
          <c:w val="0.87127952755905513"/>
          <c:h val="0.805247855539252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  <a:bevelB w="152400" h="50800" prst="softRound"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3B-41CC-AA4A-B5959037AB4A}"/>
                </c:ext>
              </c:extLst>
            </c:dLbl>
            <c:dLbl>
              <c:idx val="1"/>
              <c:layout>
                <c:manualLayout>
                  <c:x val="1.2345679012345678E-2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3B-41CC-AA4A-B5959037AB4A}"/>
                </c:ext>
              </c:extLst>
            </c:dLbl>
            <c:dLbl>
              <c:idx val="3"/>
              <c:layout>
                <c:manualLayout>
                  <c:x val="2.4691358024691246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3B-41CC-AA4A-B5959037AB4A}"/>
                </c:ext>
              </c:extLst>
            </c:dLbl>
            <c:dLbl>
              <c:idx val="4"/>
              <c:layout>
                <c:manualLayout>
                  <c:x val="1.3888888888888888E-2"/>
                  <c:y val="-1.9642228626261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3B-41CC-AA4A-B5959037AB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План 2020 г.</c:v>
                </c:pt>
                <c:pt idx="1">
                  <c:v>Отчет 2020 г.</c:v>
                </c:pt>
                <c:pt idx="3">
                  <c:v>План 2021 г.</c:v>
                </c:pt>
                <c:pt idx="4">
                  <c:v>Отчет 2021 г.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666908</c:v>
                </c:pt>
                <c:pt idx="1">
                  <c:v>687734.3</c:v>
                </c:pt>
                <c:pt idx="3">
                  <c:v>715377.6</c:v>
                </c:pt>
                <c:pt idx="4">
                  <c:v>708427.5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4-B73B-41CC-AA4A-B5959037AB4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  <a:bevelB w="152400" h="50800" prst="softRound"/>
            </a:sp3d>
          </c:spPr>
          <c:invertIfNegative val="0"/>
          <c:dLbls>
            <c:dLbl>
              <c:idx val="0"/>
              <c:layout>
                <c:manualLayout>
                  <c:x val="2.4691358024691329E-2"/>
                  <c:y val="-1.6836195965366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3B-41CC-AA4A-B5959037AB4A}"/>
                </c:ext>
              </c:extLst>
            </c:dLbl>
            <c:dLbl>
              <c:idx val="1"/>
              <c:layout>
                <c:manualLayout>
                  <c:x val="3.0864197530864196E-2"/>
                  <c:y val="-1.9642228626261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3B-41CC-AA4A-B5959037AB4A}"/>
                </c:ext>
              </c:extLst>
            </c:dLbl>
            <c:dLbl>
              <c:idx val="3"/>
              <c:layout>
                <c:manualLayout>
                  <c:x val="2.6234567901234455E-2"/>
                  <c:y val="-2.8060326608945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3B-41CC-AA4A-B5959037AB4A}"/>
                </c:ext>
              </c:extLst>
            </c:dLbl>
            <c:dLbl>
              <c:idx val="4"/>
              <c:layout>
                <c:manualLayout>
                  <c:x val="3.2407407407407295E-2"/>
                  <c:y val="-2.2448261287155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3B-41CC-AA4A-B5959037AB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План 2020 г.</c:v>
                </c:pt>
                <c:pt idx="1">
                  <c:v>Отчет 2020 г.</c:v>
                </c:pt>
                <c:pt idx="3">
                  <c:v>План 2021 г.</c:v>
                </c:pt>
                <c:pt idx="4">
                  <c:v>Отчет 2021 г.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579458</c:v>
                </c:pt>
                <c:pt idx="1">
                  <c:v>573733.6</c:v>
                </c:pt>
                <c:pt idx="3">
                  <c:v>626956.19999999995</c:v>
                </c:pt>
                <c:pt idx="4">
                  <c:v>605699.1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9-B73B-41CC-AA4A-B5959037AB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gapDepth val="173"/>
        <c:shape val="box"/>
        <c:axId val="207498080"/>
        <c:axId val="207498640"/>
        <c:axId val="0"/>
      </c:bar3DChart>
      <c:catAx>
        <c:axId val="207498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7498640"/>
        <c:crosses val="autoZero"/>
        <c:auto val="1"/>
        <c:lblAlgn val="ctr"/>
        <c:lblOffset val="100"/>
        <c:noMultiLvlLbl val="0"/>
      </c:catAx>
      <c:valAx>
        <c:axId val="207498640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#\ ##0.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207498080"/>
        <c:crosses val="autoZero"/>
        <c:crossBetween val="between"/>
        <c:majorUnit val="100000"/>
      </c:valAx>
    </c:plotArea>
    <c:legend>
      <c:legendPos val="b"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165100" prst="coolSlant"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Безвозмездные поступления за 2021 год – 605 540,1тыс. рублей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174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475308641975315E-2"/>
          <c:y val="0.19811010386076952"/>
          <c:w val="0.90123456790123457"/>
          <c:h val="0.718686829742090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2"/>
          <c:dPt>
            <c:idx val="0"/>
            <c:bubble3D val="0"/>
            <c:spPr>
              <a:solidFill>
                <a:srgbClr val="638FC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8C3-4808-BD63-C72797110F03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8C3-4808-BD63-C72797110F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8C3-4808-BD63-C72797110F03}"/>
              </c:ext>
            </c:extLst>
          </c:dPt>
          <c:dPt>
            <c:idx val="3"/>
            <c:bubble3D val="0"/>
            <c:spPr>
              <a:solidFill>
                <a:srgbClr val="9179A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FC72-4211-B46F-7CAE5A7B17E1}"/>
              </c:ext>
            </c:extLst>
          </c:dPt>
          <c:dLbls>
            <c:dLbl>
              <c:idx val="0"/>
              <c:layout>
                <c:manualLayout>
                  <c:x val="-4.8611050354816776E-2"/>
                  <c:y val="-4.20904831995110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261AC50-29A9-4528-A1A7-F9C8B18F6688}" type="CATEGORYNAME">
                      <a:rPr lang="ru-RU" smtClean="0"/>
                      <a:pPr>
                        <a:defRPr b="0"/>
                      </a:pPr>
                      <a:t>[ИМЯ КАТЕГОРИИ]</a:t>
                    </a:fld>
                    <a:r>
                      <a:rPr lang="ru-RU" dirty="0" smtClean="0"/>
                      <a:t>; </a:t>
                    </a:r>
                    <a:fld id="{A230F77D-A5B8-4185-A328-A32ED26F4030}" type="PERCENTAGE">
                      <a:rPr lang="ru-RU" baseline="0" smtClean="0"/>
                      <a:pPr>
                        <a:defRPr b="0"/>
                      </a:pPr>
                      <a:t>[ПРОЦЕНТ]</a:t>
                    </a:fld>
                    <a:endParaRPr lang="ru-RU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30635753864097"/>
                      <c:h val="0.1371308295657262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8C3-4808-BD63-C72797110F03}"/>
                </c:ext>
              </c:extLst>
            </c:dLbl>
            <c:dLbl>
              <c:idx val="1"/>
              <c:layout>
                <c:manualLayout>
                  <c:x val="-1.2540524448332847E-2"/>
                  <c:y val="-0.266573102784976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2E2346B-272A-4C00-AFCF-0CBEE63DEBCD}" type="CATEGORYNAME">
                      <a:rPr lang="ru-RU" smtClean="0"/>
                      <a:pPr>
                        <a:defRPr b="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dirty="0" smtClean="0"/>
                      <a:t>; </a:t>
                    </a:r>
                    <a:fld id="{C0BE9C5D-75AD-4C29-BB9D-A481C4562F89}" type="PERCENTAGE">
                      <a:rPr lang="ru-RU" baseline="0" smtClean="0"/>
                      <a:pPr>
                        <a:defRPr b="0"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87117235345581"/>
                      <c:h val="0.137130816137913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8C3-4808-BD63-C72797110F03}"/>
                </c:ext>
              </c:extLst>
            </c:dLbl>
            <c:dLbl>
              <c:idx val="2"/>
              <c:layout>
                <c:manualLayout>
                  <c:x val="-2.7388329930980851E-2"/>
                  <c:y val="2.80603266089448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C412AF4-2556-42B5-A19D-B20A449BC30F}" type="CATEGORYNAME">
                      <a:rPr lang="ru-RU" smtClean="0"/>
                      <a:pPr>
                        <a:defRPr b="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dirty="0" smtClean="0"/>
                      <a:t>; </a:t>
                    </a:r>
                    <a:fld id="{5C59E6A7-ED8C-4530-A7DE-B090347B81F4}" type="PERCENTAGE">
                      <a:rPr lang="ru-RU" baseline="0" smtClean="0"/>
                      <a:pPr>
                        <a:defRPr b="0"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9622824924662"/>
                      <c:h val="0.137130816137913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8C3-4808-BD63-C72797110F03}"/>
                </c:ext>
              </c:extLst>
            </c:dLbl>
            <c:dLbl>
              <c:idx val="3"/>
              <c:layout>
                <c:manualLayout>
                  <c:x val="-4.628110722270806E-3"/>
                  <c:y val="-5.612065321789079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2C8F321-9AF5-4C57-844D-FA2710DCAF81}" type="CATEGORYNAME">
                      <a:rPr lang="ru-RU" smtClean="0"/>
                      <a:pPr>
                        <a:defRPr b="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dirty="0" smtClean="0"/>
                      <a:t>; </a:t>
                    </a:r>
                    <a:fld id="{47C05429-7874-4D67-B9E0-3F9B9F2A3878}" type="PERCENTAGE">
                      <a:rPr lang="ru-RU" baseline="0" smtClean="0"/>
                      <a:pPr>
                        <a:defRPr b="0"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167359288422282"/>
                      <c:h val="0.2229392949080670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FC72-4211-B46F-7CAE5A7B17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0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 - 93 813,0 тыс. рублей</c:v>
                </c:pt>
                <c:pt idx="1">
                  <c:v>Субсидии - 81 042,8 тыс. рублей</c:v>
                </c:pt>
                <c:pt idx="2">
                  <c:v>Субвенции -  416 389,2 тыс. рублей</c:v>
                </c:pt>
                <c:pt idx="3">
                  <c:v>Иные межбюджетные трансферты - 14 295,1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93813</c:v>
                </c:pt>
                <c:pt idx="1">
                  <c:v>81042.8</c:v>
                </c:pt>
                <c:pt idx="2">
                  <c:v>416389.2</c:v>
                </c:pt>
                <c:pt idx="3">
                  <c:v>14295.1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8C3-4808-BD63-C72797110F0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hPercent val="100"/>
      <c:rotY val="8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86914316539083"/>
          <c:y val="9.0649523790285944E-2"/>
          <c:w val="0.71111885353761928"/>
          <c:h val="0.838802759289371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Кассовое исполнение районного бюджета за 2017 год в функциональном разрезе</c:v>
                </c:pt>
              </c:strCache>
            </c:strRef>
          </c:tx>
          <c:spPr>
            <a:effectLst>
              <a:outerShdw blurRad="50800" dist="25400" dir="948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flat" dir="tl">
                <a:rot lat="0" lon="0" rev="6360000"/>
              </a:lightRig>
            </a:scene3d>
            <a:sp3d/>
          </c:spPr>
          <c:dPt>
            <c:idx val="0"/>
            <c:bubble3D val="0"/>
            <c:spPr>
              <a:solidFill>
                <a:srgbClr val="FFFF9F"/>
              </a:solidFill>
              <a:ln>
                <a:noFill/>
              </a:ln>
              <a:effectLst>
                <a:outerShdw blurRad="50800" dist="25400" dir="948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flat" dir="tl">
                  <a:rot lat="0" lon="0" rev="636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0-2442-4D34-851C-1D22C7BED518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flat" dir="tl">
                  <a:rot lat="0" lon="0" rev="636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1-2442-4D34-851C-1D22C7BED51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3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948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flat" dir="tl">
                  <a:rot lat="0" lon="0" rev="636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2-2442-4D34-851C-1D22C7BED518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25400" dir="948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flat" dir="tl">
                  <a:rot lat="0" lon="0" rev="636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2442-4D34-851C-1D22C7BED518}"/>
              </c:ext>
            </c:extLst>
          </c:dPt>
          <c:dPt>
            <c:idx val="4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0800" dist="25400" dir="948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flat" dir="tl">
                  <a:rot lat="0" lon="0" rev="636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4-2442-4D34-851C-1D22C7BED518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6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948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flat" dir="tl">
                  <a:rot lat="0" lon="0" rev="636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5-2442-4D34-851C-1D22C7BED518}"/>
              </c:ext>
            </c:extLst>
          </c:dPt>
          <c:dPt>
            <c:idx val="6"/>
            <c:bubble3D val="0"/>
            <c:spPr>
              <a:solidFill>
                <a:srgbClr val="72A2DC"/>
              </a:solidFill>
              <a:ln>
                <a:noFill/>
              </a:ln>
              <a:effectLst>
                <a:outerShdw blurRad="50800" dist="25400" dir="948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flat" dir="tl">
                  <a:rot lat="0" lon="0" rev="636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6-2442-4D34-851C-1D22C7BED518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2">
                      <a:lumMod val="60000"/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948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flat" dir="tl">
                  <a:rot lat="0" lon="0" rev="636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A-2442-4D34-851C-1D22C7BED518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3">
                      <a:lumMod val="60000"/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948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flat" dir="tl">
                  <a:rot lat="0" lon="0" rev="636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7-2442-4D34-851C-1D22C7BED518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4">
                      <a:lumMod val="60000"/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948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flat" dir="tl">
                  <a:rot lat="0" lon="0" rev="636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8-2442-4D34-851C-1D22C7BED518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5">
                      <a:lumMod val="60000"/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948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flat" dir="tl">
                  <a:rot lat="0" lon="0" rev="636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B-2442-4D34-851C-1D22C7BED518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6">
                      <a:lumMod val="60000"/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948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flat" dir="tl">
                  <a:rot lat="0" lon="0" rev="636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9-2442-4D34-851C-1D22C7BED518}"/>
              </c:ext>
            </c:extLst>
          </c:dPt>
          <c:dLbls>
            <c:dLbl>
              <c:idx val="2"/>
              <c:layout>
                <c:manualLayout>
                  <c:x val="-9.8630945630810943E-2"/>
                  <c:y val="-0.3183355889749623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42-4D34-851C-1D22C7BED51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Образование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Межбюджетные трансферты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171775.72584</c:v>
                </c:pt>
                <c:pt idx="1">
                  <c:v>27990.400000000001</c:v>
                </c:pt>
                <c:pt idx="2">
                  <c:v>173644.9</c:v>
                </c:pt>
                <c:pt idx="3">
                  <c:v>664909.69999999995</c:v>
                </c:pt>
                <c:pt idx="4">
                  <c:v>64916.7</c:v>
                </c:pt>
                <c:pt idx="5">
                  <c:v>72893.600000000006</c:v>
                </c:pt>
                <c:pt idx="6">
                  <c:v>162944.29999999999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442-4D34-851C-1D22C7BED5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1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EC03-42F2-ACAF-1BE652182D8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2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EC03-42F2-ACAF-1BE652182D8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3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EC03-42F2-ACAF-1BE652182D8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4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EC03-42F2-ACAF-1BE652182D87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5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EC03-42F2-ACAF-1BE652182D87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6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3-EC03-42F2-ACAF-1BE652182D87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1">
                      <a:lumMod val="60000"/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5-EC03-42F2-ACAF-1BE652182D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Образование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Межбюджетные трансферты</c:v>
                </c:pt>
              </c:strCache>
            </c:strRef>
          </c:cat>
          <c:val>
            <c:numRef>
              <c:f>Лист1!$C$2:$C$8</c:f>
              <c:numCache>
                <c:formatCode>0.00%</c:formatCode>
                <c:ptCount val="7"/>
                <c:pt idx="0">
                  <c:v>0.12696738623541129</c:v>
                </c:pt>
                <c:pt idx="1">
                  <c:v>2.068899962613982E-2</c:v>
                </c:pt>
                <c:pt idx="2">
                  <c:v>0.12834897933509654</c:v>
                </c:pt>
                <c:pt idx="3">
                  <c:v>0.49146552156156176</c:v>
                </c:pt>
                <c:pt idx="4">
                  <c:v>4.7982936364976234E-2</c:v>
                </c:pt>
                <c:pt idx="5">
                  <c:v>5.3879032209185496E-2</c:v>
                </c:pt>
                <c:pt idx="6">
                  <c:v>0.12043967080790609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442-4D34-851C-1D22C7BED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>
          <a:outerShdw blurRad="50800" dist="203200" dir="1980000" sx="27000" sy="27000" algn="ctr" rotWithShape="0">
            <a:srgbClr val="000000">
              <a:alpha val="42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6.9959892659287783E-3"/>
          <c:y val="9.1707992041288336E-2"/>
          <c:w val="0.32204634947760019"/>
          <c:h val="0.72746588762864728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0.85382</cdr:x>
      <cdr:y>0.0678</cdr:y>
    </cdr:from>
    <cdr:to>
      <cdr:x>0.97903</cdr:x>
      <cdr:y>0.11864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24487" y="288032"/>
          <a:ext cx="100081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0.74194</cdr:x>
      <cdr:y>0.05604</cdr:y>
    </cdr:from>
    <cdr:to>
      <cdr:x>0.99008</cdr:x>
      <cdr:y>0.16667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12368" y="193696"/>
          <a:ext cx="1107840" cy="382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тыс. рублей</a:t>
          </a:r>
          <a:endParaRPr lang="ru-RU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0.85382</cdr:x>
      <cdr:y>0.0678</cdr:y>
    </cdr:from>
    <cdr:to>
      <cdr:x>0.97903</cdr:x>
      <cdr:y>0.11864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24487" y="288032"/>
          <a:ext cx="100081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0.74194</cdr:x>
      <cdr:y>0.05604</cdr:y>
    </cdr:from>
    <cdr:to>
      <cdr:x>0.99008</cdr:x>
      <cdr:y>0.16667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12368" y="193696"/>
          <a:ext cx="1107840" cy="382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тыс. рублей</a:t>
          </a:r>
          <a:endParaRPr lang="ru-RU" sz="12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0.08915</cdr:x>
      <cdr:y>0.01462</cdr:y>
    </cdr:from>
    <cdr:to>
      <cdr:x>0.90933</cdr:x>
      <cdr:y>0.10234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360040" y="72008"/>
          <a:ext cx="3312368" cy="432048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dirty="0" smtClean="0"/>
            <a:t>Структура налоговых доходов</a:t>
          </a:r>
          <a:endParaRPr lang="ru-RU" sz="16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0.10173</cdr:x>
      <cdr:y>0.02458</cdr:y>
    </cdr:from>
    <cdr:to>
      <cdr:x>0.92191</cdr:x>
      <cdr:y>0.11103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410840" y="122808"/>
          <a:ext cx="3312368" cy="432048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/>
            <a:t>Структура неналоговых доходов</a:t>
          </a:r>
          <a:endParaRPr lang="ru-RU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FC812-2CE9-42A8-A2E4-98D865C060FA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E098A-DB0A-4D83-8BDB-B34CBE420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5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E098A-DB0A-4D83-8BDB-B34CBE42077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37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E098A-DB0A-4D83-8BDB-B34CBE42077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37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E098A-DB0A-4D83-8BDB-B34CBE42077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37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E098A-DB0A-4D83-8BDB-B34CBE42077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37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E098A-DB0A-4D83-8BDB-B34CBE42077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728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E098A-DB0A-4D83-8BDB-B34CBE42077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309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E098A-DB0A-4D83-8BDB-B34CBE42077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878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7E098A-DB0A-4D83-8BDB-B34CBE42077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632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E098A-DB0A-4D83-8BDB-B34CBE42077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3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5">
              <a:lumMod val="60000"/>
              <a:lumOff val="40000"/>
            </a:schemeClr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&#1091;&#1073;&#1084;&#1088;.&#1088;&#1092;/index.php/upravleniya-komitety-otdely/finansovoe-upravlenie/byudzhet-dlya-grazhdan" TargetMode="External"/><Relationship Id="rId5" Type="http://schemas.openxmlformats.org/officeDocument/2006/relationships/hyperlink" Target="http://&#1091;&#1073;&#1084;&#1088;.&#1088;&#1092;/" TargetMode="External"/><Relationship Id="rId4" Type="http://schemas.openxmlformats.org/officeDocument/2006/relationships/hyperlink" Target="mailto:fino@ubmr.r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29432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«Бюджет для граждан»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Подготовлен на основании Решения Думы Усть-Большерецкого муниципального района № </a:t>
            </a:r>
            <a:r>
              <a:rPr lang="ru-RU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111 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10.06.2022 </a:t>
            </a:r>
            <a:r>
              <a:rPr lang="ru-RU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102939"/>
            <a:ext cx="3925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Финансовое управление </a:t>
            </a:r>
          </a:p>
          <a:p>
            <a:r>
              <a:rPr lang="ru-RU" dirty="0" smtClean="0"/>
              <a:t>Администрации </a:t>
            </a:r>
            <a:r>
              <a:rPr lang="ru-RU" dirty="0" err="1" smtClean="0"/>
              <a:t>Усть</a:t>
            </a:r>
            <a:r>
              <a:rPr lang="ru-RU" dirty="0" smtClean="0"/>
              <a:t>-Большерецкого </a:t>
            </a:r>
          </a:p>
          <a:p>
            <a:r>
              <a:rPr lang="ru-RU" dirty="0" smtClean="0"/>
              <a:t>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02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387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исполнения доходов бюджета Усть-Большерецкого муниципального района в 2020-2021 году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268760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196752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0343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65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214" y="31661"/>
            <a:ext cx="8229600" cy="1143000"/>
          </a:xfrm>
        </p:spPr>
        <p:txBody>
          <a:bodyPr/>
          <a:lstStyle/>
          <a:p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безвозмездных поступлений бюджета </a:t>
            </a:r>
            <a:b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Усть-Большерецкого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в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49025"/>
              </p:ext>
            </p:extLst>
          </p:nvPr>
        </p:nvGraphicFramePr>
        <p:xfrm>
          <a:off x="457200" y="1155986"/>
          <a:ext cx="8229600" cy="529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226176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41469"/>
            <a:ext cx="8229600" cy="1143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800" dirty="0" smtClean="0">
                <a:solidFill>
                  <a:prstClr val="black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РАСХОДЫ </a:t>
            </a:r>
            <a:r>
              <a:rPr lang="ru-RU" sz="2800" dirty="0">
                <a:solidFill>
                  <a:prstClr val="black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БЮДЖЕТА</a:t>
            </a:r>
            <a:br>
              <a:rPr lang="ru-RU" sz="2800" dirty="0">
                <a:solidFill>
                  <a:prstClr val="black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 err="1">
                <a:solidFill>
                  <a:prstClr val="black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Усть</a:t>
            </a:r>
            <a:r>
              <a:rPr lang="ru-RU" sz="2800" dirty="0">
                <a:solidFill>
                  <a:prstClr val="black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-Большерецкого муниципального района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17704" y="1988840"/>
            <a:ext cx="4122347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Первоначально утвержденный план по расходам  - 1 312 892,5 тыс. рублей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78876" y="3355486"/>
            <a:ext cx="4041395" cy="865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Уточненный план по расходам – </a:t>
            </a:r>
          </a:p>
          <a:p>
            <a:pPr algn="ctr"/>
            <a:r>
              <a:rPr lang="ru-RU" b="1" dirty="0" smtClean="0"/>
              <a:t>1 376 018,5 тыс. рублей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4653136"/>
            <a:ext cx="400079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Исполнение по расходам – </a:t>
            </a:r>
          </a:p>
          <a:p>
            <a:pPr algn="ctr"/>
            <a:r>
              <a:rPr lang="ru-RU" b="1" dirty="0" smtClean="0"/>
              <a:t>1 352 912,2 тыс. рублей</a:t>
            </a:r>
            <a:endParaRPr lang="ru-RU" b="1" dirty="0"/>
          </a:p>
        </p:txBody>
      </p:sp>
      <p:pic>
        <p:nvPicPr>
          <p:cNvPr id="6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51520" y="1196752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810741" y="1111385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89200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Структура расходов местного бюджета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по разделам расходов в 2021 году (в долях)</a:t>
            </a:r>
            <a:endParaRPr lang="ru-RU" sz="20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629849"/>
              </p:ext>
            </p:extLst>
          </p:nvPr>
        </p:nvGraphicFramePr>
        <p:xfrm>
          <a:off x="323529" y="2276872"/>
          <a:ext cx="841252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8" name="Объект 10"/>
          <p:cNvSpPr txBox="1">
            <a:spLocks/>
          </p:cNvSpPr>
          <p:nvPr/>
        </p:nvSpPr>
        <p:spPr>
          <a:xfrm>
            <a:off x="493204" y="1247075"/>
            <a:ext cx="8229600" cy="13967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buFont typeface="Arial" pitchFamily="34" charset="0"/>
              <a:buNone/>
            </a:pPr>
            <a:r>
              <a:rPr lang="ru-RU" sz="1400" dirty="0" smtClean="0"/>
              <a:t>Расходы местного бюджета Усть-Большерецкого муниципального района исполнены в сумме 1 352 912,2 тыс. рублей или 98,3% от утвержденных годовых назначений.</a:t>
            </a:r>
          </a:p>
          <a:p>
            <a:pPr marL="0" indent="457200" algn="just">
              <a:buFont typeface="Arial" pitchFamily="34" charset="0"/>
              <a:buNone/>
            </a:pPr>
            <a:r>
              <a:rPr lang="ru-RU" sz="1400" dirty="0" smtClean="0"/>
              <a:t>Основную долю в общем объеме расходов местного бюджета за 2021 год составили:</a:t>
            </a:r>
          </a:p>
        </p:txBody>
      </p:sp>
    </p:spTree>
    <p:extLst>
      <p:ext uri="{BB962C8B-B14F-4D97-AF65-F5344CB8AC3E}">
        <p14:creationId xmlns:p14="http://schemas.microsoft.com/office/powerpoint/2010/main" val="42600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7682"/>
            <a:ext cx="8229600" cy="108905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бюджета Усть-Большерецкого муниципального района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2021 год в разрезе главных распорядителей бюджетных средств,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713097"/>
              </p:ext>
            </p:extLst>
          </p:nvPr>
        </p:nvGraphicFramePr>
        <p:xfrm>
          <a:off x="1115616" y="1340768"/>
          <a:ext cx="7056784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распорядителя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Исполнено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901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+mn-lt"/>
                        </a:rPr>
                        <a:t>Дума </a:t>
                      </a:r>
                      <a:r>
                        <a:rPr lang="ru-RU" sz="1200" dirty="0" err="1" smtClean="0">
                          <a:latin typeface="+mn-lt"/>
                        </a:rPr>
                        <a:t>Усть</a:t>
                      </a:r>
                      <a:r>
                        <a:rPr lang="ru-RU" sz="1200" dirty="0" smtClean="0">
                          <a:latin typeface="+mn-lt"/>
                        </a:rPr>
                        <a:t>-Большерецкого муниципального района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11 </a:t>
                      </a: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002,0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 </a:t>
                      </a: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816,7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89,2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902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+mn-lt"/>
                        </a:rPr>
                        <a:t>Администрация </a:t>
                      </a:r>
                      <a:r>
                        <a:rPr lang="ru-RU" sz="1200" dirty="0" err="1" smtClean="0">
                          <a:latin typeface="+mn-lt"/>
                        </a:rPr>
                        <a:t>Усть</a:t>
                      </a:r>
                      <a:r>
                        <a:rPr lang="ru-RU" sz="1200" dirty="0" smtClean="0">
                          <a:latin typeface="+mn-lt"/>
                        </a:rPr>
                        <a:t>-Большерецкого муниципального района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366 </a:t>
                      </a: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500,8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357 </a:t>
                      </a: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567,9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97,6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903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+mn-lt"/>
                        </a:rPr>
                        <a:t>Финансовое управление Администрации </a:t>
                      </a:r>
                      <a:r>
                        <a:rPr lang="ru-RU" sz="1200" dirty="0" err="1" smtClean="0">
                          <a:latin typeface="+mn-lt"/>
                        </a:rPr>
                        <a:t>Усть</a:t>
                      </a:r>
                      <a:r>
                        <a:rPr lang="ru-RU" sz="1200" dirty="0" smtClean="0">
                          <a:latin typeface="+mn-lt"/>
                        </a:rPr>
                        <a:t>-Большерецкого муниципального района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199 </a:t>
                      </a: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354,1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197 </a:t>
                      </a: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644,3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99,1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904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+mn-lt"/>
                        </a:rPr>
                        <a:t>Управление культуры, молодежи и спорта Администрации </a:t>
                      </a:r>
                      <a:r>
                        <a:rPr lang="ru-RU" sz="1200" dirty="0" err="1" smtClean="0">
                          <a:latin typeface="+mn-lt"/>
                        </a:rPr>
                        <a:t>Усть</a:t>
                      </a:r>
                      <a:r>
                        <a:rPr lang="ru-RU" sz="1200" dirty="0" smtClean="0">
                          <a:latin typeface="+mn-lt"/>
                        </a:rPr>
                        <a:t>-Большерецкого муниципального района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91 </a:t>
                      </a: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001,1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88 </a:t>
                      </a: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841,1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97,6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905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+mn-lt"/>
                        </a:rPr>
                        <a:t>Управление образования Администрации </a:t>
                      </a:r>
                      <a:r>
                        <a:rPr lang="ru-RU" sz="1200" dirty="0" err="1" smtClean="0">
                          <a:latin typeface="+mn-lt"/>
                        </a:rPr>
                        <a:t>Усть</a:t>
                      </a:r>
                      <a:r>
                        <a:rPr lang="ru-RU" sz="1200" dirty="0" smtClean="0">
                          <a:latin typeface="+mn-lt"/>
                        </a:rPr>
                        <a:t>-Большерецкого муниципального района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669 </a:t>
                      </a: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148,1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661 </a:t>
                      </a: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207,3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98,8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906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+mn-lt"/>
                        </a:rPr>
                        <a:t>Отдел социальной поддержки населения Администрации </a:t>
                      </a:r>
                      <a:r>
                        <a:rPr lang="ru-RU" sz="1200" dirty="0" err="1" smtClean="0">
                          <a:latin typeface="+mn-lt"/>
                        </a:rPr>
                        <a:t>Усть</a:t>
                      </a:r>
                      <a:r>
                        <a:rPr lang="ru-RU" sz="1200" dirty="0" smtClean="0">
                          <a:latin typeface="+mn-lt"/>
                        </a:rPr>
                        <a:t>-Большерецкого муниципального района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18 </a:t>
                      </a: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198,8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17 </a:t>
                      </a: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943,3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98,6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907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+mn-lt"/>
                        </a:rPr>
                        <a:t>Комитет по управлению муниципальным имуществом Администрации </a:t>
                      </a:r>
                      <a:r>
                        <a:rPr lang="ru-RU" sz="1200" dirty="0" err="1" smtClean="0">
                          <a:latin typeface="+mn-lt"/>
                        </a:rPr>
                        <a:t>Усть</a:t>
                      </a:r>
                      <a:r>
                        <a:rPr lang="ru-RU" sz="1200" dirty="0" smtClean="0">
                          <a:latin typeface="+mn-lt"/>
                        </a:rPr>
                        <a:t>-Большерецкого муниципального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18 </a:t>
                      </a: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813,5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17 </a:t>
                      </a: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910,1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95,2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908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+mn-lt"/>
                        </a:rPr>
                        <a:t>Комитет жилищно-коммунального хозяйства, топливно-энергетического комплекса, транспорта, связи и строительства Администрации </a:t>
                      </a:r>
                      <a:r>
                        <a:rPr lang="ru-RU" sz="1200" dirty="0" err="1" smtClean="0">
                          <a:latin typeface="+mn-lt"/>
                        </a:rPr>
                        <a:t>Усть</a:t>
                      </a:r>
                      <a:r>
                        <a:rPr lang="ru-RU" sz="1200" dirty="0" smtClean="0">
                          <a:latin typeface="+mn-lt"/>
                        </a:rPr>
                        <a:t>-Большерецкого муниципального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2 </a:t>
                      </a: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000,0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1 </a:t>
                      </a: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981,5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99,1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8401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Исполнение расходов по межбюджетным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трансфертам бюджетам поселений</a:t>
            </a:r>
            <a:endParaRPr lang="ru-RU" sz="2000" b="1" dirty="0">
              <a:latin typeface="+mn-lt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11" name="Объект 10"/>
          <p:cNvSpPr>
            <a:spLocks noGrp="1"/>
          </p:cNvSpPr>
          <p:nvPr>
            <p:ph idx="1"/>
          </p:nvPr>
        </p:nvSpPr>
        <p:spPr/>
        <p:txBody>
          <a:bodyPr anchor="b">
            <a:normAutofit/>
          </a:bodyPr>
          <a:lstStyle/>
          <a:p>
            <a:pPr marL="0" indent="457200" algn="just">
              <a:buNone/>
            </a:pPr>
            <a:r>
              <a:rPr lang="ru-RU" sz="1400" dirty="0"/>
              <a:t>Доля межбюджетных трансфертов </a:t>
            </a:r>
            <a:r>
              <a:rPr lang="ru-RU" sz="1400" dirty="0" smtClean="0"/>
              <a:t>бюджетам поселений </a:t>
            </a:r>
            <a:r>
              <a:rPr lang="ru-RU" sz="1400" dirty="0"/>
              <a:t>в общем объеме расходов по исполнению </a:t>
            </a:r>
            <a:r>
              <a:rPr lang="ru-RU" sz="1400" dirty="0" smtClean="0"/>
              <a:t>бюджета Усть-Большерецкого муниципального района составила 14,7 </a:t>
            </a:r>
            <a:r>
              <a:rPr lang="ru-RU" sz="1400" dirty="0"/>
              <a:t>%. </a:t>
            </a:r>
            <a:endParaRPr lang="ru-RU" sz="1400" dirty="0" smtClean="0"/>
          </a:p>
          <a:p>
            <a:pPr marL="0" indent="457200" algn="just">
              <a:buNone/>
            </a:pPr>
            <a:r>
              <a:rPr lang="ru-RU" sz="1400" dirty="0" smtClean="0"/>
              <a:t>Общий </a:t>
            </a:r>
            <a:r>
              <a:rPr lang="ru-RU" sz="1400" dirty="0"/>
              <a:t>объем дотаций бюджетам </a:t>
            </a:r>
            <a:r>
              <a:rPr lang="ru-RU" sz="1400" dirty="0" smtClean="0"/>
              <a:t>поселений </a:t>
            </a:r>
            <a:r>
              <a:rPr lang="ru-RU" sz="1400" dirty="0"/>
              <a:t>в </a:t>
            </a:r>
            <a:r>
              <a:rPr lang="ru-RU" sz="1400" dirty="0" smtClean="0"/>
              <a:t>2021 </a:t>
            </a:r>
            <a:r>
              <a:rPr lang="ru-RU" sz="1400" dirty="0"/>
              <a:t>году утвержден в </a:t>
            </a:r>
            <a:r>
              <a:rPr lang="ru-RU" sz="1400" dirty="0" smtClean="0"/>
              <a:t>сумме 83 737,0 тыс. </a:t>
            </a:r>
            <a:r>
              <a:rPr lang="ru-RU" sz="1400" dirty="0"/>
              <a:t>рублей, исполнение составило </a:t>
            </a:r>
            <a:r>
              <a:rPr lang="ru-RU" sz="1400" dirty="0" smtClean="0"/>
              <a:t>100 </a:t>
            </a:r>
            <a:r>
              <a:rPr lang="ru-RU" sz="1400" dirty="0"/>
              <a:t>% от утвержденного объема </a:t>
            </a:r>
            <a:r>
              <a:rPr lang="ru-RU" sz="1400" dirty="0" smtClean="0"/>
              <a:t>ассигнований.</a:t>
            </a:r>
          </a:p>
          <a:p>
            <a:pPr marL="0" indent="457200" algn="just">
              <a:buNone/>
            </a:pPr>
            <a:r>
              <a:rPr lang="ru-RU" sz="1400" dirty="0" smtClean="0"/>
              <a:t>Общий </a:t>
            </a:r>
            <a:r>
              <a:rPr lang="ru-RU" sz="1400" dirty="0"/>
              <a:t>объем субвенций, предоставляемых </a:t>
            </a:r>
            <a:r>
              <a:rPr lang="ru-RU" sz="1400" dirty="0" smtClean="0"/>
              <a:t>бюджетам поселений </a:t>
            </a:r>
            <a:r>
              <a:rPr lang="ru-RU" sz="1400" dirty="0"/>
              <a:t>из </a:t>
            </a:r>
            <a:r>
              <a:rPr lang="ru-RU" sz="1400" dirty="0" smtClean="0"/>
              <a:t>местного </a:t>
            </a:r>
            <a:r>
              <a:rPr lang="ru-RU" sz="1400" dirty="0"/>
              <a:t>бюджета, утвержден в </a:t>
            </a:r>
            <a:r>
              <a:rPr lang="ru-RU" sz="1400" dirty="0" smtClean="0"/>
              <a:t>сумме 13 866,9 тыс. </a:t>
            </a:r>
            <a:r>
              <a:rPr lang="ru-RU" sz="1400" dirty="0"/>
              <a:t>рублей, исполнение составило </a:t>
            </a:r>
            <a:r>
              <a:rPr lang="ru-RU" sz="1400" dirty="0" smtClean="0"/>
              <a:t>13 333,3 тыс. </a:t>
            </a:r>
            <a:r>
              <a:rPr lang="ru-RU" sz="1400" dirty="0"/>
              <a:t>рублей или </a:t>
            </a:r>
            <a:r>
              <a:rPr lang="ru-RU" sz="1400" dirty="0" smtClean="0"/>
              <a:t>96,2 </a:t>
            </a:r>
            <a:r>
              <a:rPr lang="ru-RU" sz="1400" dirty="0"/>
              <a:t>% от утвержденного годового </a:t>
            </a:r>
            <a:r>
              <a:rPr lang="ru-RU" sz="1400" dirty="0" smtClean="0"/>
              <a:t>объема.</a:t>
            </a:r>
          </a:p>
          <a:p>
            <a:pPr marL="0" indent="457200" algn="just">
              <a:buNone/>
            </a:pPr>
            <a:r>
              <a:rPr lang="ru-RU" sz="1400" dirty="0" smtClean="0"/>
              <a:t>Общий </a:t>
            </a:r>
            <a:r>
              <a:rPr lang="ru-RU" sz="1400" dirty="0"/>
              <a:t>объем иных межбюджетных трансфертов, предоставляемых </a:t>
            </a:r>
            <a:r>
              <a:rPr lang="ru-RU" sz="1400" dirty="0" smtClean="0"/>
              <a:t>бюджетам поселений </a:t>
            </a:r>
            <a:r>
              <a:rPr lang="ru-RU" sz="1400" dirty="0"/>
              <a:t>из </a:t>
            </a:r>
            <a:r>
              <a:rPr lang="ru-RU" sz="1400" dirty="0" smtClean="0"/>
              <a:t>местного </a:t>
            </a:r>
            <a:r>
              <a:rPr lang="ru-RU" sz="1400" dirty="0"/>
              <a:t>бюджета, </a:t>
            </a:r>
            <a:r>
              <a:rPr lang="ru-RU" sz="1400" dirty="0" smtClean="0"/>
              <a:t>утвержден в </a:t>
            </a:r>
            <a:r>
              <a:rPr lang="ru-RU" sz="1400" dirty="0"/>
              <a:t>сумме </a:t>
            </a:r>
            <a:r>
              <a:rPr lang="ru-RU" sz="1400" dirty="0" smtClean="0"/>
              <a:t>103 087,8 тыс. </a:t>
            </a:r>
            <a:r>
              <a:rPr lang="ru-RU" sz="1400" dirty="0"/>
              <a:t>рублей, исполнение составило </a:t>
            </a:r>
            <a:r>
              <a:rPr lang="ru-RU" sz="1400" dirty="0" smtClean="0"/>
              <a:t>102 177,3 тыс. </a:t>
            </a:r>
            <a:r>
              <a:rPr lang="ru-RU" sz="1400" dirty="0"/>
              <a:t>рублей или </a:t>
            </a:r>
            <a:r>
              <a:rPr lang="ru-RU" sz="1400" dirty="0" smtClean="0"/>
              <a:t>99,1 </a:t>
            </a:r>
            <a:r>
              <a:rPr lang="ru-RU" sz="1400" dirty="0"/>
              <a:t>% от утвержденного объема </a:t>
            </a:r>
            <a:r>
              <a:rPr lang="ru-RU" sz="1400" dirty="0" smtClean="0"/>
              <a:t>годовых ассигнований</a:t>
            </a:r>
            <a:r>
              <a:rPr lang="ru-RU" sz="1400" dirty="0"/>
              <a:t>.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7584" y="1772816"/>
            <a:ext cx="3600400" cy="16561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Общий объем межбюджетных трансфертов из бюджета Усть-Большерецкого района бюджетам поселений в 2021 году </a:t>
            </a:r>
            <a:r>
              <a:rPr lang="ru-RU" sz="1400" b="1" dirty="0" smtClean="0">
                <a:solidFill>
                  <a:schemeClr val="tx1"/>
                </a:solidFill>
              </a:rPr>
              <a:t>утвержден</a:t>
            </a:r>
            <a:r>
              <a:rPr lang="ru-RU" sz="1400" dirty="0" smtClean="0">
                <a:solidFill>
                  <a:schemeClr val="tx1"/>
                </a:solidFill>
              </a:rPr>
              <a:t> в сумме  200 691,7 тыс. рублей или 14,6 % от общего объема расходов.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32040" y="1772816"/>
            <a:ext cx="3600400" cy="16561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Общий объем межбюджетных трансфертов из бюджета Усть-Большерецкого района бюджетам поселений в </a:t>
            </a:r>
            <a:r>
              <a:rPr lang="ru-RU" sz="1400" dirty="0" smtClean="0">
                <a:solidFill>
                  <a:schemeClr val="tx1"/>
                </a:solidFill>
              </a:rPr>
              <a:t>2021 </a:t>
            </a:r>
            <a:r>
              <a:rPr lang="ru-RU" sz="1400" dirty="0">
                <a:solidFill>
                  <a:schemeClr val="tx1"/>
                </a:solidFill>
              </a:rPr>
              <a:t>году </a:t>
            </a:r>
            <a:r>
              <a:rPr lang="ru-RU" sz="1400" b="1" dirty="0" smtClean="0">
                <a:solidFill>
                  <a:schemeClr val="tx1"/>
                </a:solidFill>
              </a:rPr>
              <a:t>исполнен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в </a:t>
            </a:r>
            <a:r>
              <a:rPr lang="ru-RU" sz="1400" dirty="0" smtClean="0">
                <a:solidFill>
                  <a:schemeClr val="tx1"/>
                </a:solidFill>
              </a:rPr>
              <a:t>сумме 199 247,6 тыс. рублей </a:t>
            </a:r>
            <a:r>
              <a:rPr lang="ru-RU" sz="1400" dirty="0">
                <a:solidFill>
                  <a:schemeClr val="tx1"/>
                </a:solidFill>
              </a:rPr>
              <a:t>или </a:t>
            </a:r>
            <a:r>
              <a:rPr lang="ru-RU" sz="1400" dirty="0" smtClean="0">
                <a:solidFill>
                  <a:schemeClr val="tx1"/>
                </a:solidFill>
              </a:rPr>
              <a:t>99,3 % </a:t>
            </a:r>
            <a:r>
              <a:rPr lang="ru-RU" sz="1400" dirty="0">
                <a:solidFill>
                  <a:schemeClr val="tx1"/>
                </a:solidFill>
              </a:rPr>
              <a:t>от </a:t>
            </a:r>
            <a:r>
              <a:rPr lang="ru-RU" sz="1400" dirty="0" smtClean="0">
                <a:solidFill>
                  <a:schemeClr val="tx1"/>
                </a:solidFill>
              </a:rPr>
              <a:t>утвержденных ассигнований.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8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Муниципальные программы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err="1" smtClean="0">
                <a:latin typeface="+mn-lt"/>
              </a:rPr>
              <a:t>Усть</a:t>
            </a:r>
            <a:r>
              <a:rPr lang="ru-RU" sz="2000" b="1" dirty="0" smtClean="0">
                <a:latin typeface="+mn-lt"/>
              </a:rPr>
              <a:t>-Большерецкого муниципального района</a:t>
            </a:r>
            <a:endParaRPr lang="ru-RU" sz="2000" b="1" dirty="0">
              <a:latin typeface="+mn-lt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518864" y="1412776"/>
            <a:ext cx="8229600" cy="1396751"/>
          </a:xfrm>
        </p:spPr>
        <p:txBody>
          <a:bodyPr anchor="t">
            <a:normAutofit/>
          </a:bodyPr>
          <a:lstStyle/>
          <a:p>
            <a:pPr marL="0" indent="457200" algn="just">
              <a:buNone/>
            </a:pPr>
            <a:r>
              <a:rPr lang="ru-RU" sz="1400" dirty="0" smtClean="0"/>
              <a:t>В 2021 году </a:t>
            </a:r>
            <a:r>
              <a:rPr lang="ru-RU" sz="1400" dirty="0"/>
              <a:t>в </a:t>
            </a:r>
            <a:r>
              <a:rPr lang="ru-RU" sz="1400" dirty="0" smtClean="0"/>
              <a:t>Усть-Большерецком районе действовало 13 муниципальных </a:t>
            </a:r>
            <a:r>
              <a:rPr lang="ru-RU" sz="1400" dirty="0"/>
              <a:t>программы. </a:t>
            </a:r>
            <a:r>
              <a:rPr lang="ru-RU" sz="1400" dirty="0" smtClean="0"/>
              <a:t>Муниципальные программы охватывают </a:t>
            </a:r>
            <a:r>
              <a:rPr lang="ru-RU" sz="1400" dirty="0"/>
              <a:t>все основные сферы деятельности исполнительных органов </a:t>
            </a:r>
            <a:r>
              <a:rPr lang="ru-RU" sz="1400" dirty="0" smtClean="0"/>
              <a:t>муниципальной </a:t>
            </a:r>
            <a:r>
              <a:rPr lang="ru-RU" sz="1400" dirty="0"/>
              <a:t>власти </a:t>
            </a:r>
            <a:r>
              <a:rPr lang="ru-RU" sz="1400" dirty="0" err="1" smtClean="0"/>
              <a:t>Усть</a:t>
            </a:r>
            <a:r>
              <a:rPr lang="ru-RU" sz="1400" dirty="0" smtClean="0"/>
              <a:t>-Большерецкого района. </a:t>
            </a:r>
          </a:p>
          <a:p>
            <a:pPr marL="0" indent="457200" algn="just">
              <a:buNone/>
            </a:pPr>
            <a:r>
              <a:rPr lang="ru-RU" sz="1400" dirty="0" smtClean="0"/>
              <a:t>Общий </a:t>
            </a:r>
            <a:r>
              <a:rPr lang="ru-RU" sz="1400" dirty="0"/>
              <a:t>объем бюджетных ассигнований на их реализацию </a:t>
            </a:r>
            <a:r>
              <a:rPr lang="ru-RU" sz="1400" dirty="0" smtClean="0"/>
              <a:t>составило 1 055 605,0 тыс. </a:t>
            </a:r>
            <a:r>
              <a:rPr lang="ru-RU" sz="1400" dirty="0"/>
              <a:t>рублей, в том числе за счет </a:t>
            </a:r>
            <a:r>
              <a:rPr lang="ru-RU" sz="1400" dirty="0" smtClean="0"/>
              <a:t>средств местного </a:t>
            </a:r>
            <a:r>
              <a:rPr lang="ru-RU" sz="1400" dirty="0"/>
              <a:t>бюджета </a:t>
            </a:r>
            <a:r>
              <a:rPr lang="ru-RU" sz="1400" dirty="0" smtClean="0"/>
              <a:t>590 912,6 тыс. рублей.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21423100"/>
              </p:ext>
            </p:extLst>
          </p:nvPr>
        </p:nvGraphicFramePr>
        <p:xfrm>
          <a:off x="611560" y="2924944"/>
          <a:ext cx="4248472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995065" y="3284984"/>
            <a:ext cx="3744416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457200" algn="just"/>
            <a:r>
              <a:rPr lang="ru-RU" sz="1400" dirty="0">
                <a:solidFill>
                  <a:schemeClr val="tx1"/>
                </a:solidFill>
              </a:rPr>
              <a:t>Исполнение </a:t>
            </a:r>
            <a:r>
              <a:rPr lang="ru-RU" sz="1400" b="1" dirty="0">
                <a:solidFill>
                  <a:schemeClr val="tx1"/>
                </a:solidFill>
              </a:rPr>
              <a:t>за </a:t>
            </a:r>
            <a:r>
              <a:rPr lang="ru-RU" sz="1400" b="1" dirty="0" smtClean="0">
                <a:solidFill>
                  <a:schemeClr val="tx1"/>
                </a:solidFill>
              </a:rPr>
              <a:t>2021 </a:t>
            </a:r>
            <a:r>
              <a:rPr lang="ru-RU" sz="1400" b="1" dirty="0">
                <a:solidFill>
                  <a:schemeClr val="tx1"/>
                </a:solidFill>
              </a:rPr>
              <a:t>год </a:t>
            </a:r>
            <a:r>
              <a:rPr lang="ru-RU" sz="1400" dirty="0">
                <a:solidFill>
                  <a:schemeClr val="tx1"/>
                </a:solidFill>
              </a:rPr>
              <a:t>составило </a:t>
            </a:r>
            <a:r>
              <a:rPr lang="ru-RU" sz="1400" dirty="0" smtClean="0">
                <a:solidFill>
                  <a:schemeClr val="tx1"/>
                </a:solidFill>
              </a:rPr>
              <a:t>1 040 837,6 </a:t>
            </a:r>
            <a:r>
              <a:rPr lang="ru-RU" sz="1400" dirty="0">
                <a:solidFill>
                  <a:schemeClr val="tx1"/>
                </a:solidFill>
              </a:rPr>
              <a:t>тыс. рублей или </a:t>
            </a:r>
            <a:r>
              <a:rPr lang="ru-RU" sz="1400" dirty="0" smtClean="0">
                <a:solidFill>
                  <a:schemeClr val="tx1"/>
                </a:solidFill>
              </a:rPr>
              <a:t>98,6 </a:t>
            </a:r>
            <a:r>
              <a:rPr lang="ru-RU" sz="1400" dirty="0">
                <a:solidFill>
                  <a:schemeClr val="tx1"/>
                </a:solidFill>
              </a:rPr>
              <a:t>% от бюджетных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ассигнований, в том числе за счет средств местного бюджета – </a:t>
            </a:r>
            <a:r>
              <a:rPr lang="ru-RU" sz="1400" dirty="0" smtClean="0">
                <a:solidFill>
                  <a:schemeClr val="tx1"/>
                </a:solidFill>
              </a:rPr>
              <a:t>581 738,3 </a:t>
            </a:r>
            <a:r>
              <a:rPr lang="ru-RU" sz="1400" dirty="0">
                <a:solidFill>
                  <a:schemeClr val="tx1"/>
                </a:solidFill>
              </a:rPr>
              <a:t>тыс. рублей или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55,9 </a:t>
            </a:r>
            <a:r>
              <a:rPr lang="ru-RU" sz="1400" dirty="0">
                <a:solidFill>
                  <a:schemeClr val="tx1"/>
                </a:solidFill>
              </a:rPr>
              <a:t>%. </a:t>
            </a:r>
          </a:p>
          <a:p>
            <a:pPr indent="457200" algn="just"/>
            <a:r>
              <a:rPr lang="ru-RU" sz="1400" dirty="0" smtClean="0">
                <a:solidFill>
                  <a:schemeClr val="tx1"/>
                </a:solidFill>
              </a:rPr>
              <a:t>Исполнение </a:t>
            </a:r>
            <a:r>
              <a:rPr lang="ru-RU" sz="1400" b="1" dirty="0" smtClean="0">
                <a:solidFill>
                  <a:schemeClr val="tx1"/>
                </a:solidFill>
              </a:rPr>
              <a:t>за 2020 год </a:t>
            </a:r>
            <a:r>
              <a:rPr lang="ru-RU" sz="1400" dirty="0" smtClean="0">
                <a:solidFill>
                  <a:schemeClr val="tx1"/>
                </a:solidFill>
              </a:rPr>
              <a:t>составило 1 089 431,7 тыс. рублей или 79,7 % от бюджетных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ассигнований, в том числе за счет средств местного бюджета – 662 571,6 тыс. рублей или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60,8 %. </a:t>
            </a:r>
          </a:p>
        </p:txBody>
      </p:sp>
    </p:spTree>
    <p:extLst>
      <p:ext uri="{BB962C8B-B14F-4D97-AF65-F5344CB8AC3E}">
        <p14:creationId xmlns:p14="http://schemas.microsoft.com/office/powerpoint/2010/main" val="25531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Доля программных и непрограммных расходов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местного бюджета за 2021 год </a:t>
            </a:r>
            <a:endParaRPr lang="ru-RU" sz="2000" b="1" dirty="0">
              <a:latin typeface="+mn-lt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graphicFrame>
        <p:nvGraphicFramePr>
          <p:cNvPr id="9" name="Объект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98798"/>
              </p:ext>
            </p:extLst>
          </p:nvPr>
        </p:nvGraphicFramePr>
        <p:xfrm>
          <a:off x="142156" y="2564904"/>
          <a:ext cx="8810926" cy="4101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1334042"/>
            <a:ext cx="86295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	Преимуществом </a:t>
            </a:r>
            <a:r>
              <a:rPr lang="ru-RU" sz="1400" dirty="0"/>
              <a:t>программного бюджета является распределение расходов не по ведомственному принципу, а по программам. Муниципальная программа имеет цель, задачи и показатели эффективности, которые отражают степень их достижения (решения), то есть действия и бюджетные средства направлены на достижение заданного результата.</a:t>
            </a:r>
          </a:p>
          <a:p>
            <a:r>
              <a:rPr lang="ru-RU" sz="1400" dirty="0"/>
              <a:t>	При этом значение показателей является индикатором по данному направлению деятельности и сигнализирует о плохом или хорошем результате, необходимости принятия новых решений.</a:t>
            </a: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28261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Перечень муниципальных программ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err="1" smtClean="0">
                <a:latin typeface="+mn-lt"/>
              </a:rPr>
              <a:t>Усть</a:t>
            </a:r>
            <a:r>
              <a:rPr lang="ru-RU" sz="2000" b="1" dirty="0" smtClean="0">
                <a:latin typeface="+mn-lt"/>
              </a:rPr>
              <a:t>-Большерецкого муниципального района</a:t>
            </a:r>
            <a:endParaRPr lang="ru-RU" sz="2000" b="1" dirty="0">
              <a:latin typeface="+mn-lt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325186"/>
              </p:ext>
            </p:extLst>
          </p:nvPr>
        </p:nvGraphicFramePr>
        <p:xfrm>
          <a:off x="493204" y="1556793"/>
          <a:ext cx="8229600" cy="4896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>
                  <a:extLst>
                    <a:ext uri="{9D8B030D-6E8A-4147-A177-3AD203B41FA5}">
                      <a16:colId xmlns:a16="http://schemas.microsoft.com/office/drawing/2014/main" val="1969457935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1214128539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12831745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7924387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val="3784417537"/>
                    </a:ext>
                  </a:extLst>
                </a:gridCol>
              </a:tblGrid>
              <a:tr h="7438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 п/п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муниципальной программы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Годовой</a:t>
                      </a:r>
                      <a:r>
                        <a:rPr lang="ru-RU" sz="1200" baseline="0" dirty="0" smtClean="0"/>
                        <a:t> объем ассигнований на 2021 год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Исполнение 2021 год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3745997"/>
                  </a:ext>
                </a:extLst>
              </a:tr>
              <a:tr h="3653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поддержка населения Усть-Большерецкого муниципального района"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418,1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6754376"/>
                  </a:ext>
                </a:extLst>
              </a:tr>
              <a:tr h="3653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"Содействие занятости населения Усть-Большерецкого муниципального района"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6220115"/>
                  </a:ext>
                </a:extLst>
              </a:tr>
              <a:tr h="3653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образования в Усть-Большерецком муниципальном районе"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681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672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9193651"/>
                  </a:ext>
                </a:extLst>
              </a:tr>
              <a:tr h="3653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физической культуры и массового спорта в Усть-Большерецком муниципальном районе"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1 448,9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1 311,1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0002262"/>
                  </a:ext>
                </a:extLst>
              </a:tr>
              <a:tr h="3653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муниципальными финансами Усть-Большерецкого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3557968"/>
                  </a:ext>
                </a:extLst>
              </a:tr>
              <a:tr h="3653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малого и среднего предпринимательства в Усть-Большерецком муниципальном районе"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2 330,0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2 330,0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6115752"/>
                  </a:ext>
                </a:extLst>
              </a:tr>
              <a:tr h="3336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"Безопасный район"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1 726,0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1 292,5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4159229"/>
                  </a:ext>
                </a:extLst>
              </a:tr>
              <a:tr h="3653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муниципальным имуществом Усть-Большерецкого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9 546,6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9 546,6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8698440"/>
                  </a:ext>
                </a:extLst>
              </a:tr>
              <a:tr h="3653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туристической деятельности на территории Усть-Большерецкого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418,6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4642095"/>
                  </a:ext>
                </a:extLst>
              </a:tr>
              <a:tr h="8966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"Энергоэффективность, развитие энергетики и коммунального хозяйства, обеспечение жителей населенных пунктов Усть-Большерецкого муниципального района коммунальными услугами и услугами по благоустройству территорий"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31 382,1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29 841,7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202836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749076" y="1342126"/>
            <a:ext cx="973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8663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Перечень муниципальных программ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err="1" smtClean="0">
                <a:latin typeface="+mn-lt"/>
              </a:rPr>
              <a:t>Усть</a:t>
            </a:r>
            <a:r>
              <a:rPr lang="ru-RU" sz="2000" b="1" dirty="0" smtClean="0">
                <a:latin typeface="+mn-lt"/>
              </a:rPr>
              <a:t>-Большерецкого муниципального района</a:t>
            </a:r>
            <a:endParaRPr lang="ru-RU" sz="2000" b="1" dirty="0">
              <a:latin typeface="+mn-lt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037478"/>
              </p:ext>
            </p:extLst>
          </p:nvPr>
        </p:nvGraphicFramePr>
        <p:xfrm>
          <a:off x="493204" y="1556792"/>
          <a:ext cx="8229600" cy="2122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>
                  <a:extLst>
                    <a:ext uri="{9D8B030D-6E8A-4147-A177-3AD203B41FA5}">
                      <a16:colId xmlns:a16="http://schemas.microsoft.com/office/drawing/2014/main" val="1969457935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1214128539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12831745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7924387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val="37844175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 п/п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Годовой</a:t>
                      </a:r>
                      <a:r>
                        <a:rPr lang="ru-RU" sz="1200" baseline="0" dirty="0" smtClean="0"/>
                        <a:t> объем ассигнований на 2021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Исполнение 2021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45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"Устойчивое развитие сельских территорий Усть-Большерецкого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588,1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3434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"Поддержка развития сельского хозяйства, пищевой и перерабатывающей промышленности в Усть-Большерецком муниципальном районе"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12 955,0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12 955,0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3755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культуры в Усть-Большерецком районе"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95 348,2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92 865,9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309471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1 055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605,0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1 040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837,6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803017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749076" y="1342126"/>
            <a:ext cx="973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24921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41438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Уважаемые жители </a:t>
            </a:r>
          </a:p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-Большерецкого муниципального района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950" y="1200858"/>
            <a:ext cx="878497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320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 для граждан» познакомит Вас с положениями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основного финансового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документа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Усть-Большерецкого муниципального района – отчета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 исполнении местного бюджета Усть-Большерецкого муниципального района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320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информация предназначена для широкого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круга пользователей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будет интересна различным категориям населения, так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бюджет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-Большерецкого муниципального района затрагивает интересы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каждого жителя района.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320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житель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-Большерецкого района является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участником формирования бюджета района, с одной стороны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налогоплательщик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наполняя доходы бюджета, с другой – 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потребитель услуг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320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отчета об исполнении бюджета района в рамках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 для граждан» является реализацией одного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принципов бюджетной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системы Российской Федерации - принципа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прозрачности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открытости) и позволит каждому жителю района понимать сколько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каких доходов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поступило в бюджет за прошедший финансовый год и на какие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эти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денежные средства были израсходованы.</a:t>
            </a:r>
          </a:p>
        </p:txBody>
      </p:sp>
      <p:pic>
        <p:nvPicPr>
          <p:cNvPr id="4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2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Национальные (региональные) проекты, реализуемые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в Усть-Большерецком муниципальном районе в 2021 году</a:t>
            </a:r>
            <a:endParaRPr lang="ru-RU" sz="2000" b="1" dirty="0">
              <a:latin typeface="+mn-lt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0140" y="1579453"/>
            <a:ext cx="60950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	В 2021 году в рамках национального проекта «Образование» были реализованы:</a:t>
            </a:r>
          </a:p>
          <a:p>
            <a:r>
              <a:rPr lang="ru-RU" sz="1400" dirty="0" smtClean="0"/>
              <a:t>- региональный </a:t>
            </a:r>
            <a:r>
              <a:rPr lang="ru-RU" sz="1400" dirty="0"/>
              <a:t>проект «Современная школа» на обновление материально-технической базы для формирования у обучающихся современных технологических и гуманитарных навыков – 3 177,54 тыс. рублей;</a:t>
            </a:r>
          </a:p>
          <a:p>
            <a:r>
              <a:rPr lang="ru-RU" sz="1400" dirty="0"/>
              <a:t>- региональный проект «Цифровая образовательная среда» на внедрение целевой модели цифровой образовательной среды в общеобразовательных организациях и профессиональных образовательных организациях – 3 105,92 тыс. рублей.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532" y="1440206"/>
            <a:ext cx="2304256" cy="1906440"/>
          </a:xfr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031886"/>
            <a:ext cx="2497370" cy="222014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933056"/>
            <a:ext cx="2939966" cy="221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20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Дефицит местного бюджета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и источники финансирования дефицита бюджета</a:t>
            </a:r>
            <a:endParaRPr lang="ru-RU" sz="2000" b="1" dirty="0">
              <a:latin typeface="+mn-lt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	За 2021 год местный бюджет исполнен с дефицитом в сумме 38 785,7 тыс. рублей.  </a:t>
            </a:r>
          </a:p>
          <a:p>
            <a:pPr marL="0" indent="0">
              <a:buNone/>
            </a:pPr>
            <a:r>
              <a:rPr lang="ru-RU" sz="1400" dirty="0" smtClean="0"/>
              <a:t>	Решением </a:t>
            </a:r>
            <a:r>
              <a:rPr lang="ru-RU" sz="1400" dirty="0"/>
              <a:t>Думы Усть-Большерецкого муниципального района от 23.12.2020 № 7 «О местном бюджете Усть-Большерецкого муниципального района на 2021 год и плановый период 2022 и 2023 года</a:t>
            </a:r>
            <a:r>
              <a:rPr lang="ru-RU" sz="1400" dirty="0" smtClean="0"/>
              <a:t>» в составе источников финансирования дефицита местного бюджета на 2021 год утверждено: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2" y="2852936"/>
            <a:ext cx="3312368" cy="187220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Изменение остатков средств на счетах по учету средств бюджета в сумме 50 106,9 тыс. рублей, исполнение составило 38 785,7 тыс. рублей или 77,4 % от утвержденных ассигнований.</a:t>
            </a:r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560998897"/>
              </p:ext>
            </p:extLst>
          </p:nvPr>
        </p:nvGraphicFramePr>
        <p:xfrm>
          <a:off x="3995936" y="2708920"/>
          <a:ext cx="469086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349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30" y="139551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</a:rPr>
              <a:t>Контактные данные</a:t>
            </a:r>
            <a:endParaRPr lang="ru-RU" sz="2000" b="1" dirty="0">
              <a:latin typeface="+mn-lt"/>
            </a:endParaRPr>
          </a:p>
        </p:txBody>
      </p:sp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800" b="1" dirty="0" smtClean="0"/>
              <a:t>Финансовое управление </a:t>
            </a:r>
          </a:p>
          <a:p>
            <a:pPr marL="0" indent="0" algn="ctr">
              <a:buNone/>
            </a:pPr>
            <a:r>
              <a:rPr lang="ru-RU" sz="1800" b="1" dirty="0" smtClean="0"/>
              <a:t>Администрации </a:t>
            </a:r>
            <a:r>
              <a:rPr lang="ru-RU" sz="1800" b="1" dirty="0" err="1" smtClean="0"/>
              <a:t>Усть</a:t>
            </a:r>
            <a:r>
              <a:rPr lang="ru-RU" sz="1800" b="1" dirty="0" smtClean="0"/>
              <a:t>-Большерецкого муниципального района</a:t>
            </a:r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r>
              <a:rPr lang="ru-RU" sz="1500" dirty="0" smtClean="0"/>
              <a:t>Адрес: </a:t>
            </a:r>
          </a:p>
          <a:p>
            <a:pPr marL="0" indent="0" algn="ctr">
              <a:buNone/>
            </a:pPr>
            <a:r>
              <a:rPr lang="ru-RU" sz="1500" dirty="0"/>
              <a:t>684100, Камчатский край, </a:t>
            </a:r>
            <a:r>
              <a:rPr lang="ru-RU" sz="1500" dirty="0" err="1"/>
              <a:t>с.Усть</a:t>
            </a:r>
            <a:r>
              <a:rPr lang="ru-RU" sz="1500" dirty="0"/>
              <a:t>-Большерецк, ул. Октябрьская, </a:t>
            </a:r>
            <a:r>
              <a:rPr lang="ru-RU" sz="1500" dirty="0" smtClean="0"/>
              <a:t>д.14</a:t>
            </a:r>
          </a:p>
          <a:p>
            <a:pPr marL="0" indent="0" algn="ctr">
              <a:buNone/>
            </a:pPr>
            <a:endParaRPr lang="ru-RU" sz="1500" dirty="0"/>
          </a:p>
          <a:p>
            <a:pPr marL="0" indent="0" algn="ctr">
              <a:buNone/>
            </a:pPr>
            <a:r>
              <a:rPr lang="ru-RU" sz="1500" dirty="0" smtClean="0"/>
              <a:t>Телефон:</a:t>
            </a:r>
          </a:p>
          <a:p>
            <a:pPr marL="0" indent="0" algn="ctr">
              <a:buNone/>
            </a:pPr>
            <a:r>
              <a:rPr lang="ru-RU" sz="1500" dirty="0" smtClean="0"/>
              <a:t>(415-32) 2-15-70</a:t>
            </a:r>
          </a:p>
          <a:p>
            <a:pPr marL="0" indent="0" algn="ctr">
              <a:buNone/>
            </a:pPr>
            <a:r>
              <a:rPr lang="ru-RU" sz="1500" dirty="0" smtClean="0"/>
              <a:t>Электронная почта: </a:t>
            </a:r>
          </a:p>
          <a:p>
            <a:pPr marL="0" indent="0" algn="ctr">
              <a:buNone/>
            </a:pPr>
            <a:r>
              <a:rPr lang="en-US" sz="1500" dirty="0" smtClean="0">
                <a:hlinkClick r:id="rId4"/>
              </a:rPr>
              <a:t>fino@ubmr.ru</a:t>
            </a:r>
            <a:endParaRPr lang="ru-RU" sz="1500" dirty="0" smtClean="0"/>
          </a:p>
          <a:p>
            <a:pPr marL="0" indent="0" algn="ctr">
              <a:buNone/>
            </a:pPr>
            <a:endParaRPr lang="ru-RU" sz="1500" dirty="0" smtClean="0"/>
          </a:p>
          <a:p>
            <a:pPr marL="0" indent="0" algn="ctr">
              <a:buNone/>
            </a:pPr>
            <a:r>
              <a:rPr lang="ru-RU" sz="1500" dirty="0" smtClean="0"/>
              <a:t>Официальный сайт:</a:t>
            </a:r>
          </a:p>
          <a:p>
            <a:pPr marL="0" indent="0" algn="ctr">
              <a:buNone/>
            </a:pPr>
            <a:r>
              <a:rPr lang="en-US" sz="1500" dirty="0" smtClean="0">
                <a:hlinkClick r:id="rId5"/>
              </a:rPr>
              <a:t>http://</a:t>
            </a:r>
            <a:r>
              <a:rPr lang="ru-RU" sz="1500" dirty="0" err="1">
                <a:hlinkClick r:id="rId5"/>
              </a:rPr>
              <a:t>убмр.рф</a:t>
            </a:r>
            <a:r>
              <a:rPr lang="ru-RU" sz="1500" dirty="0" smtClean="0">
                <a:hlinkClick r:id="rId5"/>
              </a:rPr>
              <a:t>/</a:t>
            </a:r>
            <a:endParaRPr lang="ru-RU" sz="1500" dirty="0" smtClean="0"/>
          </a:p>
          <a:p>
            <a:pPr marL="0" indent="0" algn="ctr">
              <a:buNone/>
            </a:pPr>
            <a:endParaRPr lang="ru-RU" sz="1500" dirty="0" smtClean="0"/>
          </a:p>
          <a:p>
            <a:pPr marL="0" indent="0" algn="ctr">
              <a:buNone/>
            </a:pPr>
            <a:r>
              <a:rPr lang="ru-RU" sz="1500" dirty="0" smtClean="0"/>
              <a:t>Открытый бюджет:</a:t>
            </a:r>
          </a:p>
          <a:p>
            <a:pPr marL="0" indent="0" algn="ctr">
              <a:buNone/>
            </a:pPr>
            <a:r>
              <a:rPr lang="en-US" sz="1500" dirty="0" smtClean="0">
                <a:hlinkClick r:id="rId6"/>
              </a:rPr>
              <a:t>http://</a:t>
            </a:r>
            <a:r>
              <a:rPr lang="en-US" sz="1500" dirty="0">
                <a:hlinkClick r:id="rId6"/>
              </a:rPr>
              <a:t>xn--90awmj.xn--</a:t>
            </a:r>
            <a:r>
              <a:rPr lang="en-US" sz="1500" dirty="0" smtClean="0">
                <a:hlinkClick r:id="rId6"/>
              </a:rPr>
              <a:t>p1ai/index.php/upravleniya-komitety-otdely/finansovoe-upravlenie/byudzhet-dlya-grazhdan</a:t>
            </a:r>
            <a:endParaRPr lang="ru-RU" sz="1500" dirty="0" smtClean="0"/>
          </a:p>
          <a:p>
            <a:pPr marL="0" indent="0" algn="ctr">
              <a:buNone/>
            </a:pPr>
            <a:r>
              <a:rPr lang="ru-RU" sz="1800" dirty="0" smtClean="0"/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654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+mn-lt"/>
                <a:cs typeface="Times New Roman" pitchFamily="18" charset="0"/>
              </a:rPr>
              <a:t>ЧТО ТАКОЕ ОТЧЕТ ОБ ИСПОЛНЕНИИ БЮДЖЕТА </a:t>
            </a:r>
            <a:r>
              <a:rPr lang="ru-RU" sz="2000" b="1" dirty="0">
                <a:latin typeface="+mn-lt"/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984" y="1301844"/>
            <a:ext cx="8784976" cy="5223500"/>
          </a:xfrm>
        </p:spPr>
        <p:txBody>
          <a:bodyPr>
            <a:noAutofit/>
          </a:bodyPr>
          <a:lstStyle/>
          <a:p>
            <a:pPr marL="0" indent="432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/>
              <a:t>Бюджетный процесс в </a:t>
            </a:r>
            <a:r>
              <a:rPr lang="ru-RU" sz="1800" dirty="0" err="1" smtClean="0"/>
              <a:t>Усть-Больщерецком</a:t>
            </a:r>
            <a:r>
              <a:rPr lang="ru-RU" sz="1800" dirty="0" smtClean="0"/>
              <a:t> муниципальном районе </a:t>
            </a:r>
            <a:r>
              <a:rPr lang="ru-RU" sz="1800" dirty="0"/>
              <a:t>осуществляется </a:t>
            </a:r>
            <a:r>
              <a:rPr lang="ru-RU" sz="1800" dirty="0" smtClean="0"/>
              <a:t>в соответствии </a:t>
            </a:r>
            <a:r>
              <a:rPr lang="ru-RU" sz="1800" dirty="0"/>
              <a:t>с Бюджетным кодексом Российской Федерации, </a:t>
            </a:r>
            <a:r>
              <a:rPr lang="ru-RU" sz="1800" dirty="0" smtClean="0"/>
              <a:t>Положением </a:t>
            </a:r>
            <a:r>
              <a:rPr lang="ru-RU" sz="1800" dirty="0"/>
              <a:t>о бюджетном процессе в Усть-Большерецком муниципальном районе, утвержденного Решением Думы </a:t>
            </a:r>
            <a:r>
              <a:rPr lang="ru-RU" sz="1800" dirty="0" err="1"/>
              <a:t>Усть</a:t>
            </a:r>
            <a:r>
              <a:rPr lang="ru-RU" sz="1800" dirty="0"/>
              <a:t>-Большерецкого муниципального района от 13.03.2013 № 218.</a:t>
            </a:r>
          </a:p>
          <a:p>
            <a:pPr marL="0" indent="432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/>
              <a:t>Завершением </a:t>
            </a:r>
            <a:r>
              <a:rPr lang="ru-RU" sz="1800" dirty="0"/>
              <a:t>бюджетного процесса является составление отчета </a:t>
            </a:r>
            <a:r>
              <a:rPr lang="ru-RU" sz="1800" dirty="0" smtClean="0"/>
              <a:t>об исполнении местного бюджета по </a:t>
            </a:r>
            <a:r>
              <a:rPr lang="ru-RU" sz="1800" dirty="0"/>
              <a:t>итогам работы за прошедший финансовый год.</a:t>
            </a:r>
          </a:p>
          <a:p>
            <a:pPr marL="0" indent="432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/>
              <a:t>Отчет </a:t>
            </a:r>
            <a:r>
              <a:rPr lang="ru-RU" sz="1800" dirty="0"/>
              <a:t>об исполнении бюджета содержит данные об исполнении бюджета по </a:t>
            </a:r>
            <a:r>
              <a:rPr lang="ru-RU" sz="1800" dirty="0" smtClean="0"/>
              <a:t>доходам, расходам </a:t>
            </a:r>
            <a:r>
              <a:rPr lang="ru-RU" sz="1800" dirty="0"/>
              <a:t>и источникам финансирования дефицита бюджета в соответствии с </a:t>
            </a:r>
            <a:r>
              <a:rPr lang="ru-RU" sz="1800" dirty="0" smtClean="0"/>
              <a:t>бюджетной классификацией </a:t>
            </a:r>
            <a:r>
              <a:rPr lang="ru-RU" sz="1800" dirty="0"/>
              <a:t>Российской Федерации.</a:t>
            </a:r>
          </a:p>
          <a:p>
            <a:pPr marL="0" indent="432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/>
              <a:t>Годовой </a:t>
            </a:r>
            <a:r>
              <a:rPr lang="ru-RU" sz="1800" dirty="0"/>
              <a:t>отчет об исполнении бюджета района подлежит рассмотрению Д</a:t>
            </a:r>
            <a:r>
              <a:rPr lang="ru-RU" sz="1800" dirty="0" smtClean="0"/>
              <a:t>умой </a:t>
            </a:r>
            <a:r>
              <a:rPr lang="ru-RU" sz="1800" dirty="0" err="1" smtClean="0"/>
              <a:t>Усть</a:t>
            </a:r>
            <a:r>
              <a:rPr lang="ru-RU" sz="1800" dirty="0" smtClean="0"/>
              <a:t>-Большерецкого муниципального района </a:t>
            </a:r>
            <a:r>
              <a:rPr lang="ru-RU" sz="1800" dirty="0"/>
              <a:t>и утверждается решением </a:t>
            </a:r>
            <a:r>
              <a:rPr lang="ru-RU" sz="1800" dirty="0" smtClean="0"/>
              <a:t>об исполнении </a:t>
            </a:r>
            <a:r>
              <a:rPr lang="ru-RU" sz="1800" dirty="0"/>
              <a:t>бюджета.</a:t>
            </a:r>
          </a:p>
          <a:p>
            <a:pPr marL="0" indent="432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/>
              <a:t>В </a:t>
            </a:r>
            <a:r>
              <a:rPr lang="ru-RU" sz="1800" dirty="0"/>
              <a:t>целях соблюдения бюджетного законодательства отчет об исполнении </a:t>
            </a:r>
            <a:r>
              <a:rPr lang="ru-RU" sz="1800" dirty="0" smtClean="0"/>
              <a:t>бюджета Усть-Большерецкого муниципального </a:t>
            </a:r>
            <a:r>
              <a:rPr lang="ru-RU" sz="1800" dirty="0"/>
              <a:t>район за </a:t>
            </a:r>
            <a:r>
              <a:rPr lang="ru-RU" sz="1800" dirty="0" smtClean="0"/>
              <a:t>2021 </a:t>
            </a:r>
            <a:r>
              <a:rPr lang="ru-RU" sz="1800" dirty="0"/>
              <a:t>год размещен на официальном </a:t>
            </a:r>
            <a:r>
              <a:rPr lang="ru-RU" sz="1800" dirty="0" smtClean="0"/>
              <a:t>сайте муниципального </a:t>
            </a:r>
            <a:r>
              <a:rPr lang="ru-RU" sz="1800" dirty="0"/>
              <a:t>образования.</a:t>
            </a:r>
          </a:p>
        </p:txBody>
      </p:sp>
      <p:pic>
        <p:nvPicPr>
          <p:cNvPr id="4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7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739960"/>
              </p:ext>
            </p:extLst>
          </p:nvPr>
        </p:nvGraphicFramePr>
        <p:xfrm>
          <a:off x="251520" y="2987192"/>
          <a:ext cx="4248472" cy="353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683568" y="34865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местного бюджета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Усть-Большерецкого муниципального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2021 год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1520" y="1268760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810741" y="1180050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53078" y="1290845"/>
            <a:ext cx="846009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32000" algn="just"/>
            <a:r>
              <a:rPr lang="ru-RU" sz="1400" dirty="0" smtClean="0"/>
              <a:t>Исполнение местного бюджета в 2021 году осуществлялось на основании Решения Думы Усть-Большерецкого муниципального района от 23.12.2020 № 7 «О местном бюджете Усть-Большерецкого муниципального района на 2021 год и плановый период 2022 и 2023 года». Бюджетные обязательства за 2021 год обеспечивались в установленные сроки и в необходимых объемах.</a:t>
            </a:r>
          </a:p>
          <a:p>
            <a:pPr indent="432000" algn="just"/>
            <a:endParaRPr lang="ru-RU" sz="1400" dirty="0"/>
          </a:p>
          <a:p>
            <a:pPr indent="432000" algn="ctr"/>
            <a:r>
              <a:rPr lang="ru-RU" sz="1400" b="1" dirty="0" smtClean="0"/>
              <a:t>Исполнение основных параметров местного бюджета за:</a:t>
            </a:r>
          </a:p>
          <a:p>
            <a:pPr indent="432000" algn="just"/>
            <a:endParaRPr lang="ru-RU" sz="1400" dirty="0"/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351230"/>
              </p:ext>
            </p:extLst>
          </p:nvPr>
        </p:nvGraphicFramePr>
        <p:xfrm>
          <a:off x="4499992" y="2987192"/>
          <a:ext cx="4464496" cy="3776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477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55576" y="1571553"/>
            <a:ext cx="4122347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Первоначально утвержденный план по доходам  1 312 892,5 тыс. рублей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78876" y="2996952"/>
            <a:ext cx="4041395" cy="865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Уточненный план по доходам – </a:t>
            </a:r>
          </a:p>
          <a:p>
            <a:pPr algn="ctr"/>
            <a:r>
              <a:rPr lang="ru-RU" b="1" dirty="0" smtClean="0"/>
              <a:t>1 342 333,8 тыс. рублей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6016" y="4365104"/>
            <a:ext cx="40862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Фактическое поступление доходов – 1 314 126,5 тыс. рублей</a:t>
            </a:r>
            <a:endParaRPr lang="ru-RU" b="1" dirty="0"/>
          </a:p>
        </p:txBody>
      </p:sp>
      <p:pic>
        <p:nvPicPr>
          <p:cNvPr id="6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683568" y="34865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БЮДЖЕТА</a:t>
            </a:r>
            <a:br>
              <a:rPr lang="ru-RU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-Большерецкого муниципального района</a:t>
            </a:r>
            <a:endParaRPr lang="ru-RU" sz="2800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54578" y="1268760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810741" y="1186993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7182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1366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Исполнение по доходам бюджета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Усть-Большерецкого муниципального района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2020-2021 годы,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 рублей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867425"/>
              </p:ext>
            </p:extLst>
          </p:nvPr>
        </p:nvGraphicFramePr>
        <p:xfrm>
          <a:off x="519402" y="1700808"/>
          <a:ext cx="8075240" cy="34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22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Рост/ снижение к уровню 2020 г.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(+,-)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– всего, из них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1 261 467,9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1 342 333,8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1 314 126,5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+ 52 658,6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всего, в том числе: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687 734,3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715 377,6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708 427,5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+ 20 693,2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налоговые доходы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632 563,0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681 963,0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672 869,1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+ 40 306,1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неналоговые доходы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55 171,3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33 414,6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35 558,4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- 19 612,9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573 733,6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626 956,2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605 699,1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+ 31 965,5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303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>
          <a:xfrm>
            <a:off x="251520" y="1122266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7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204" y="0"/>
            <a:ext cx="8399276" cy="980728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+mn-lt"/>
              </a:rPr>
              <a:t>Структура </a:t>
            </a:r>
            <a:r>
              <a:rPr lang="ru-RU" sz="2000" b="1" dirty="0" smtClean="0">
                <a:latin typeface="+mn-lt"/>
              </a:rPr>
              <a:t>доходов бюджета Усть-Большерецкого 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муниципального района в 2021 году, </a:t>
            </a:r>
            <a:r>
              <a:rPr lang="ru-RU" sz="2000" b="1" i="1" dirty="0" smtClean="0">
                <a:latin typeface="+mn-lt"/>
              </a:rPr>
              <a:t>тыс. рублей</a:t>
            </a:r>
            <a:endParaRPr lang="ru-RU" sz="2000" b="1" i="1" dirty="0"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601442"/>
              </p:ext>
            </p:extLst>
          </p:nvPr>
        </p:nvGraphicFramePr>
        <p:xfrm>
          <a:off x="251520" y="1484784"/>
          <a:ext cx="855612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pic>
        <p:nvPicPr>
          <p:cNvPr id="7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303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17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146" y="27387"/>
            <a:ext cx="8229600" cy="8093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доходов бюджета Усть-Большерецкого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муниципального района в 2020-2021 годы,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443874"/>
              </p:ext>
            </p:extLst>
          </p:nvPr>
        </p:nvGraphicFramePr>
        <p:xfrm>
          <a:off x="539552" y="1484784"/>
          <a:ext cx="784887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1255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387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Усть-Большерецкого муниципального района в 2021 году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6870508"/>
              </p:ext>
            </p:extLst>
          </p:nvPr>
        </p:nvGraphicFramePr>
        <p:xfrm>
          <a:off x="323528" y="1412776"/>
          <a:ext cx="3960440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D:\Pictures\gerb_u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87"/>
            <a:ext cx="864096" cy="10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1128903"/>
            <a:ext cx="8712968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810741" y="1052736"/>
            <a:ext cx="3153747" cy="0"/>
          </a:xfrm>
          <a:prstGeom prst="line">
            <a:avLst/>
          </a:prstGeom>
          <a:noFill/>
          <a:ln w="762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4730374"/>
              </p:ext>
            </p:extLst>
          </p:nvPr>
        </p:nvGraphicFramePr>
        <p:xfrm>
          <a:off x="4355976" y="1412776"/>
          <a:ext cx="44131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5817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3579</TotalTime>
  <Words>1783</Words>
  <Application>Microsoft Office PowerPoint</Application>
  <PresentationFormat>Экран (4:3)</PresentationFormat>
  <Paragraphs>270</Paragraphs>
  <Slides>22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Тема Office</vt:lpstr>
      <vt:lpstr>«Бюджет для граждан» Подготовлен на основании Решения Думы Усть-Большерецкого муниципального района № 111 от 10.06.2022 года</vt:lpstr>
      <vt:lpstr>Презентация PowerPoint</vt:lpstr>
      <vt:lpstr>ЧТО ТАКОЕ ОТЧЕТ ОБ ИСПОЛНЕНИИ БЮДЖЕТА ?</vt:lpstr>
      <vt:lpstr>Презентация PowerPoint</vt:lpstr>
      <vt:lpstr>Презентация PowerPoint</vt:lpstr>
      <vt:lpstr>Исполнение по доходам бюджета Усть-Большерецкого муниципального района в 2020-2021 годы, тыс. рублей </vt:lpstr>
      <vt:lpstr>Структура доходов бюджета Усть-Большерецкого  муниципального района в 2021 году, тыс. рублей</vt:lpstr>
      <vt:lpstr>Динамика доходов бюджета Усть-Большерецкого  муниципального района в 2020-2021 годы, тыс. рублей</vt:lpstr>
      <vt:lpstr>Структура налоговых и неналоговых доходов бюджета Усть-Большерецкого муниципального района в 2021 году</vt:lpstr>
      <vt:lpstr>Динамика исполнения доходов бюджета Усть-Большерецкого муниципального района в 2020-2021 году</vt:lpstr>
      <vt:lpstr>Структура безвозмездных поступлений бюджета  Усть-Большерецкого муниципального района в 2021 году</vt:lpstr>
      <vt:lpstr>РАСХОДЫ БЮДЖЕТА Усть-Большерецкого муниципального района</vt:lpstr>
      <vt:lpstr>Структура расходов местного бюджета  по разделам расходов в 2021 году (в долях)</vt:lpstr>
      <vt:lpstr>Расходы бюджета Усть-Большерецкого муниципального района  за 2021 год в разрезе главных распорядителей бюджетных средств,                                                                                                       тыс. рублей</vt:lpstr>
      <vt:lpstr>Исполнение расходов по межбюджетным  трансфертам бюджетам поселений</vt:lpstr>
      <vt:lpstr>Муниципальные программы  Усть-Большерецкого муниципального района</vt:lpstr>
      <vt:lpstr>Доля программных и непрограммных расходов  местного бюджета за 2021 год </vt:lpstr>
      <vt:lpstr>Перечень муниципальных программ  Усть-Большерецкого муниципального района</vt:lpstr>
      <vt:lpstr>Перечень муниципальных программ  Усть-Большерецкого муниципального района</vt:lpstr>
      <vt:lpstr>Национальные (региональные) проекты, реализуемые  в Усть-Большерецком муниципальном районе в 2021 году</vt:lpstr>
      <vt:lpstr>Дефицит местного бюджета  и источники финансирования дефицита бюджета</vt:lpstr>
      <vt:lpstr>Контактные данные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«Бюджет для граждан» Подготовлен на основании Решения Думы Усть-Большерецкого муниципального района № от</dc:title>
  <dc:creator>Калашникова Н. Ю.</dc:creator>
  <cp:lastModifiedBy>Калашникова Н. Ю.</cp:lastModifiedBy>
  <cp:revision>207</cp:revision>
  <dcterms:created xsi:type="dcterms:W3CDTF">2018-02-21T20:45:19Z</dcterms:created>
  <dcterms:modified xsi:type="dcterms:W3CDTF">2022-06-16T21:52:33Z</dcterms:modified>
</cp:coreProperties>
</file>