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colors7.xml" ContentType="application/vnd.ms-office.chartcolorstyle+xml"/>
  <Override PartName="/ppt/charts/style7.xml" ContentType="application/vnd.ms-office.chartstyle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5"/>
  </p:notesMasterIdLst>
  <p:sldIdLst>
    <p:sldId id="274" r:id="rId2"/>
    <p:sldId id="373" r:id="rId3"/>
    <p:sldId id="257" r:id="rId4"/>
    <p:sldId id="290" r:id="rId5"/>
    <p:sldId id="289" r:id="rId6"/>
    <p:sldId id="361" r:id="rId7"/>
    <p:sldId id="306" r:id="rId8"/>
    <p:sldId id="362" r:id="rId9"/>
    <p:sldId id="261" r:id="rId10"/>
    <p:sldId id="291" r:id="rId11"/>
    <p:sldId id="295" r:id="rId12"/>
    <p:sldId id="292" r:id="rId13"/>
    <p:sldId id="277" r:id="rId14"/>
    <p:sldId id="364" r:id="rId15"/>
    <p:sldId id="367" r:id="rId16"/>
    <p:sldId id="296" r:id="rId17"/>
    <p:sldId id="293" r:id="rId18"/>
    <p:sldId id="371" r:id="rId19"/>
    <p:sldId id="372" r:id="rId20"/>
    <p:sldId id="308" r:id="rId21"/>
    <p:sldId id="370" r:id="rId22"/>
    <p:sldId id="286" r:id="rId23"/>
    <p:sldId id="33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DDC"/>
    <a:srgbClr val="66CCFF"/>
    <a:srgbClr val="FFFF99"/>
    <a:srgbClr val="F96F49"/>
    <a:srgbClr val="6699FF"/>
    <a:srgbClr val="CCFFFF"/>
    <a:srgbClr val="D1FBA7"/>
    <a:srgbClr val="FFFFCC"/>
    <a:srgbClr val="7EEA60"/>
    <a:srgbClr val="F6A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1657" autoAdjust="0"/>
  </p:normalViewPr>
  <p:slideViewPr>
    <p:cSldViewPr snapToGrid="0">
      <p:cViewPr>
        <p:scale>
          <a:sx n="100" d="100"/>
          <a:sy n="100" d="100"/>
        </p:scale>
        <p:origin x="-1056" y="-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Relationship Id="rId4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002303103679371E-2"/>
          <c:y val="3.5192632377479841E-2"/>
          <c:w val="0.66444310780596871"/>
          <c:h val="0.850270493164309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contourW="9525">
              <a:bevelT/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0690849624174057E-2"/>
                  <c:y val="-4.46391539509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96-403C-B8AE-C6196F17FE4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326971.09999999998</c:v>
                </c:pt>
                <c:pt idx="1">
                  <c:v>348333.4</c:v>
                </c:pt>
                <c:pt idx="2">
                  <c:v>330006</c:v>
                </c:pt>
                <c:pt idx="3">
                  <c:v>350319</c:v>
                </c:pt>
                <c:pt idx="4">
                  <c:v>370649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6-446F-BF42-05371B18C9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contourW="9525" prstMaterial="matte">
              <a:bevelT/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76-446F-BF42-05371B18C9C0}"/>
                </c:ext>
              </c:extLst>
            </c:dLbl>
            <c:dLbl>
              <c:idx val="1"/>
              <c:layout>
                <c:manualLayout>
                  <c:x val="1.5330098454961344E-3"/>
                  <c:y val="-2.136001091023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76-446F-BF42-05371B18C9C0}"/>
                </c:ext>
              </c:extLst>
            </c:dLbl>
            <c:dLbl>
              <c:idx val="2"/>
              <c:layout>
                <c:manualLayout>
                  <c:x val="-2.4374763010146674E-4"/>
                  <c:y val="-2.64866595712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76-446F-BF42-05371B18C9C0}"/>
                </c:ext>
              </c:extLst>
            </c:dLbl>
            <c:dLbl>
              <c:idx val="3"/>
              <c:layout>
                <c:manualLayout>
                  <c:x val="-5.2388904488155233E-3"/>
                  <c:y val="-2.21624612131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76-446F-BF42-05371B18C9C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568646.40000000002</c:v>
                </c:pt>
                <c:pt idx="1">
                  <c:v>918897</c:v>
                </c:pt>
                <c:pt idx="2" formatCode="General">
                  <c:v>678018.7</c:v>
                </c:pt>
                <c:pt idx="3" formatCode="General">
                  <c:v>655495.69999999995</c:v>
                </c:pt>
                <c:pt idx="4" formatCode="General">
                  <c:v>639167.9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276-446F-BF42-05371B18C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6897024"/>
        <c:axId val="46898560"/>
        <c:axId val="45967104"/>
      </c:bar3DChart>
      <c:catAx>
        <c:axId val="4689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98560"/>
        <c:crosses val="autoZero"/>
        <c:auto val="1"/>
        <c:lblAlgn val="ctr"/>
        <c:lblOffset val="100"/>
        <c:noMultiLvlLbl val="0"/>
      </c:catAx>
      <c:valAx>
        <c:axId val="4689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97024"/>
        <c:crosses val="autoZero"/>
        <c:crossBetween val="between"/>
      </c:valAx>
      <c:serAx>
        <c:axId val="45967104"/>
        <c:scaling>
          <c:orientation val="minMax"/>
        </c:scaling>
        <c:delete val="1"/>
        <c:axPos val="b"/>
        <c:majorTickMark val="none"/>
        <c:minorTickMark val="none"/>
        <c:tickLblPos val="nextTo"/>
        <c:crossAx val="4689856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507963700870949"/>
          <c:y val="0.18968494599013866"/>
          <c:w val="0.24560418788852723"/>
          <c:h val="0.2408040387128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04973368326525E-2"/>
          <c:y val="3.3613445378151397E-4"/>
          <c:w val="0.66731336964444854"/>
          <c:h val="0.99966386554621844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prst="angle"/>
              <a:bevelB/>
            </a:sp3d>
          </c:spPr>
          <c:explosion val="10"/>
          <c:dPt>
            <c:idx val="0"/>
            <c:bubble3D val="0"/>
            <c:spPr>
              <a:gradFill flip="none" rotWithShape="1">
                <a:gsLst>
                  <a:gs pos="0">
                    <a:srgbClr val="FFFF66"/>
                  </a:gs>
                  <a:gs pos="60000">
                    <a:srgbClr val="FFFFCC"/>
                  </a:gs>
                  <a:gs pos="100000">
                    <a:srgbClr val="FFFFFF"/>
                  </a:gs>
                </a:gsLst>
                <a:lin ang="8100000" scaled="1"/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C41-4961-A344-9FD221B78597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AE78D6"/>
                  </a:gs>
                  <a:gs pos="56000">
                    <a:srgbClr val="D9B3FF"/>
                  </a:gs>
                  <a:gs pos="100000">
                    <a:srgbClr val="F8EAFA"/>
                  </a:gs>
                </a:gsLst>
                <a:lin ang="10800000" scaled="1"/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41-4961-A344-9FD221B78597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F6ACE8"/>
                  </a:gs>
                  <a:gs pos="48000">
                    <a:srgbClr val="FFCCFF"/>
                  </a:gs>
                  <a:gs pos="100000">
                    <a:srgbClr val="FAEAF9"/>
                  </a:gs>
                </a:gsLst>
                <a:lin ang="13500000" scaled="1"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C41-4961-A344-9FD221B7859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69EB35"/>
                  </a:gs>
                  <a:gs pos="100000">
                    <a:srgbClr val="D0F9B1"/>
                  </a:gs>
                </a:gsLst>
                <a:path path="circle">
                  <a:fillToRect l="100000" t="100000"/>
                </a:path>
                <a:tileRect r="-100000" b="-100000"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C41-4961-A344-9FD221B7859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41-4961-A344-9FD221B7859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99F-4680-9644-28E7FA1FBBD3}"/>
              </c:ext>
            </c:extLst>
          </c:dPt>
          <c:dLbls>
            <c:dLbl>
              <c:idx val="0"/>
              <c:layout>
                <c:manualLayout>
                  <c:x val="7.2821090477634465E-2"/>
                  <c:y val="-0.1857399967861160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41-4961-A344-9FD221B78597}"/>
                </c:ext>
              </c:extLst>
            </c:dLbl>
            <c:dLbl>
              <c:idx val="1"/>
              <c:layout>
                <c:manualLayout>
                  <c:x val="-8.5537066459544259E-2"/>
                  <c:y val="8.748853872257564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41-4961-A344-9FD221B78597}"/>
                </c:ext>
              </c:extLst>
            </c:dLbl>
            <c:dLbl>
              <c:idx val="2"/>
              <c:layout>
                <c:manualLayout>
                  <c:x val="0.10041533229494869"/>
                  <c:y val="8.911797789982134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41-4961-A344-9FD221B78597}"/>
                </c:ext>
              </c:extLst>
            </c:dLbl>
            <c:dLbl>
              <c:idx val="3"/>
              <c:layout>
                <c:manualLayout>
                  <c:x val="1.6035565952751803E-2"/>
                  <c:y val="-4.8019207683073226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41-4961-A344-9FD221B78597}"/>
                </c:ext>
              </c:extLst>
            </c:dLbl>
            <c:dLbl>
              <c:idx val="4"/>
              <c:layout>
                <c:manualLayout>
                  <c:x val="-8.2245942263829488E-2"/>
                  <c:y val="2.4009603841536613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41-4961-A344-9FD221B785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культура, кинематография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559630.4</c:v>
                </c:pt>
                <c:pt idx="1">
                  <c:v>79762.5</c:v>
                </c:pt>
                <c:pt idx="2">
                  <c:v>53891.7</c:v>
                </c:pt>
                <c:pt idx="3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C41-4961-A344-9FD221B78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90"/>
        <c:secondPieSize val="42"/>
        <c:serLines/>
      </c:ofPieChart>
    </c:plotArea>
    <c:legend>
      <c:legendPos val="r"/>
      <c:layout>
        <c:manualLayout>
          <c:xMode val="edge"/>
          <c:yMode val="edge"/>
          <c:x val="0.71548180496304492"/>
          <c:y val="4.580729929767182E-2"/>
          <c:w val="0.26365037891366283"/>
          <c:h val="0.37616621451730309"/>
        </c:manualLayout>
      </c:layout>
      <c:overlay val="0"/>
      <c:txPr>
        <a:bodyPr/>
        <a:lstStyle/>
        <a:p>
          <a:pPr>
            <a:defRPr sz="1400" b="0" i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04742800157903E-2"/>
          <c:y val="3.0758783851608955E-2"/>
          <c:w val="0.64132910112699359"/>
          <c:h val="0.76962423951360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расходов местного бюджета на исполнение муниципальных программ</c:v>
                </c:pt>
              </c:strCache>
            </c:strRef>
          </c:tx>
          <c:spPr>
            <a:gradFill flip="none" rotWithShape="1">
              <a:gsLst>
                <a:gs pos="0">
                  <a:srgbClr val="FFFFCC"/>
                </a:gs>
                <a:gs pos="65000">
                  <a:srgbClr val="D1FBA7"/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 w="127000"/>
              <a:bevelB/>
            </a:sp3d>
          </c:spPr>
          <c:invertIfNegative val="0"/>
          <c:dLbls>
            <c:dLbl>
              <c:idx val="0"/>
              <c:layout>
                <c:manualLayout>
                  <c:x val="1.5640143692280787E-2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3B-4E79-AA39-62ADCAA1688C}"/>
                </c:ext>
              </c:extLst>
            </c:dLbl>
            <c:dLbl>
              <c:idx val="1"/>
              <c:layout>
                <c:manualLayout>
                  <c:x val="6.0154398816464573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A3B-4E79-AA39-62ADCAA1688C}"/>
                </c:ext>
              </c:extLst>
            </c:dLbl>
            <c:dLbl>
              <c:idx val="2"/>
              <c:layout>
                <c:manualLayout>
                  <c:x val="9.6247038106342872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3B-4E79-AA39-62ADCAA1688C}"/>
                </c:ext>
              </c:extLst>
            </c:dLbl>
            <c:dLbl>
              <c:idx val="3"/>
              <c:layout>
                <c:manualLayout>
                  <c:x val="1.9249407621268574E-2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A3B-4E79-AA39-62ADCAA1688C}"/>
                </c:ext>
              </c:extLst>
            </c:dLbl>
            <c:dLbl>
              <c:idx val="4"/>
              <c:layout>
                <c:manualLayout>
                  <c:x val="9.6247038106343323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3B-4E79-AA39-62ADCAA16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уточненный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748842.6</c:v>
                </c:pt>
                <c:pt idx="1">
                  <c:v>940087.8</c:v>
                </c:pt>
                <c:pt idx="2">
                  <c:v>753374.6</c:v>
                </c:pt>
                <c:pt idx="3">
                  <c:v>815921.9</c:v>
                </c:pt>
                <c:pt idx="4">
                  <c:v>813068.4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3B-4E79-AA39-62ADCAA168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896640"/>
        <c:axId val="132903680"/>
        <c:axId val="0"/>
      </c:bar3DChart>
      <c:catAx>
        <c:axId val="13289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903680"/>
        <c:crosses val="autoZero"/>
        <c:auto val="1"/>
        <c:lblAlgn val="ctr"/>
        <c:lblOffset val="100"/>
        <c:noMultiLvlLbl val="0"/>
      </c:catAx>
      <c:valAx>
        <c:axId val="13290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9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5527550988989356"/>
          <c:y val="0.23913235169654151"/>
          <c:w val="0.19947078842948823"/>
          <c:h val="0.16927900673735344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  <c:pt idx="4">
                  <c:v>Категория 5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86.4</c:v>
                </c:pt>
                <c:pt idx="1">
                  <c:v>70</c:v>
                </c:pt>
                <c:pt idx="2" formatCode="General">
                  <c:v>74.7</c:v>
                </c:pt>
                <c:pt idx="3" formatCode="General">
                  <c:v>80.8</c:v>
                </c:pt>
                <c:pt idx="4" formatCode="General">
                  <c:v>80.8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17216"/>
        <c:axId val="47418752"/>
      </c:lineChart>
      <c:catAx>
        <c:axId val="47417216"/>
        <c:scaling>
          <c:orientation val="minMax"/>
        </c:scaling>
        <c:delete val="1"/>
        <c:axPos val="b"/>
        <c:majorTickMark val="none"/>
        <c:minorTickMark val="none"/>
        <c:tickLblPos val="nextTo"/>
        <c:crossAx val="47418752"/>
        <c:crosses val="autoZero"/>
        <c:auto val="1"/>
        <c:lblAlgn val="ctr"/>
        <c:lblOffset val="100"/>
        <c:noMultiLvlLbl val="0"/>
      </c:catAx>
      <c:valAx>
        <c:axId val="47418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41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185296.3</c:v>
                </c:pt>
                <c:pt idx="1">
                  <c:v>184972</c:v>
                </c:pt>
                <c:pt idx="2">
                  <c:v>190124</c:v>
                </c:pt>
                <c:pt idx="3">
                  <c:v>202638</c:v>
                </c:pt>
                <c:pt idx="4">
                  <c:v>216013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FC6-4ADA-A4DA-4AF7287B50AE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12600.5</c:v>
                </c:pt>
                <c:pt idx="1">
                  <c:v>13500</c:v>
                </c:pt>
                <c:pt idx="2">
                  <c:v>14520</c:v>
                </c:pt>
                <c:pt idx="3">
                  <c:v>15458</c:v>
                </c:pt>
                <c:pt idx="4">
                  <c:v>16535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78-466D-B971-BC4D4EB9B586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CCFF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факт</c:v>
                </c:pt>
                <c:pt idx="1">
                  <c:v>2018 год план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100811.2</c:v>
                </c:pt>
                <c:pt idx="1">
                  <c:v>115128</c:v>
                </c:pt>
                <c:pt idx="2">
                  <c:v>88464</c:v>
                </c:pt>
                <c:pt idx="3">
                  <c:v>93877</c:v>
                </c:pt>
                <c:pt idx="4">
                  <c:v>99755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78-466D-B971-BC4D4EB9B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7"/>
        <c:gapDepth val="183"/>
        <c:shape val="box"/>
        <c:axId val="55930240"/>
        <c:axId val="55932032"/>
        <c:axId val="0"/>
      </c:bar3DChart>
      <c:catAx>
        <c:axId val="55930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932032"/>
        <c:crosses val="autoZero"/>
        <c:auto val="1"/>
        <c:lblAlgn val="ctr"/>
        <c:lblOffset val="100"/>
        <c:noMultiLvlLbl val="0"/>
      </c:catAx>
      <c:valAx>
        <c:axId val="559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93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37892268914766"/>
          <c:y val="0.17655811414305556"/>
          <c:w val="0.22042699873709737"/>
          <c:h val="0.15535143969919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73792721855713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13946229694261"/>
          <c:y val="0.28607670954710906"/>
          <c:w val="0.84617152585656519"/>
          <c:h val="0.64035686897162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8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AD0-4A62-A387-E4B1673F95BD}"/>
              </c:ext>
            </c:extLst>
          </c:dPt>
          <c:dPt>
            <c:idx val="1"/>
            <c:bubble3D val="0"/>
            <c:explosion val="18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D0-4A62-A387-E4B1673F95BD}"/>
              </c:ext>
            </c:extLst>
          </c:dPt>
          <c:dPt>
            <c:idx val="2"/>
            <c:bubble3D val="0"/>
            <c:explosion val="32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D0-4A62-A387-E4B1673F95BD}"/>
              </c:ext>
            </c:extLst>
          </c:dPt>
          <c:dLbls>
            <c:dLbl>
              <c:idx val="0"/>
              <c:layout>
                <c:manualLayout>
                  <c:x val="3.998063960145911E-2"/>
                  <c:y val="-3.745505550263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D0-4A62-A387-E4B1673F95BD}"/>
                </c:ext>
              </c:extLst>
            </c:dLbl>
            <c:dLbl>
              <c:idx val="1"/>
              <c:layout>
                <c:manualLayout>
                  <c:x val="2.316067248350713E-2"/>
                  <c:y val="7.30453755009018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653951287177187"/>
                      <c:h val="0.16176680249599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AD0-4A62-A387-E4B1673F95BD}"/>
                </c:ext>
              </c:extLst>
            </c:dLbl>
            <c:dLbl>
              <c:idx val="2"/>
              <c:layout>
                <c:manualLayout>
                  <c:x val="-3.5533801518053488E-3"/>
                  <c:y val="9.167082509748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D0-4A62-A387-E4B1673F9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поступления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0.32737888268015658</c:v>
                </c:pt>
                <c:pt idx="1">
                  <c:v>8.7440317682691712E-2</c:v>
                </c:pt>
                <c:pt idx="2">
                  <c:v>0.58518079963715175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D0-4A62-A387-E4B1673F95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BD-454A-B4D6-1DFADE6FC2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BD-454A-B4D6-1DFADE6FC2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BD-454A-B4D6-1DFADE6FC26B}"/>
              </c:ext>
            </c:extLst>
          </c:dPt>
          <c:cat>
            <c:strRef>
              <c:f>Лист1!$A$2:$A$4</c:f>
              <c:strCache>
                <c:ptCount val="3"/>
                <c:pt idx="0">
                  <c:v>налоговые и неналоговые поступления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330006</c:v>
                </c:pt>
                <c:pt idx="1">
                  <c:v>88142</c:v>
                </c:pt>
                <c:pt idx="2">
                  <c:v>589876.69999999995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D0-4A62-A387-E4B1673F9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773965021220110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3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096-4A8C-AD9A-A6BD324298BB}"/>
              </c:ext>
            </c:extLst>
          </c:dPt>
          <c:dPt>
            <c:idx val="1"/>
            <c:bubble3D val="0"/>
            <c:explosion val="15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096-4A8C-AD9A-A6BD324298BB}"/>
              </c:ext>
            </c:extLst>
          </c:dPt>
          <c:dPt>
            <c:idx val="2"/>
            <c:bubble3D val="0"/>
            <c:explosion val="19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96-4A8C-AD9A-A6BD324298BB}"/>
              </c:ext>
            </c:extLst>
          </c:dPt>
          <c:dLbls>
            <c:dLbl>
              <c:idx val="0"/>
              <c:layout>
                <c:manualLayout>
                  <c:x val="2.084925279158607E-2"/>
                  <c:y val="-3.0087188969452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96-4A8C-AD9A-A6BD324298BB}"/>
                </c:ext>
              </c:extLst>
            </c:dLbl>
            <c:dLbl>
              <c:idx val="1"/>
              <c:layout>
                <c:manualLayout>
                  <c:x val="-1.8322758509538621E-2"/>
                  <c:y val="6.0216760503881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96-4A8C-AD9A-A6BD324298BB}"/>
                </c:ext>
              </c:extLst>
            </c:dLbl>
            <c:dLbl>
              <c:idx val="2"/>
              <c:layout>
                <c:manualLayout>
                  <c:x val="-0.1288712126349684"/>
                  <c:y val="-1.49037043192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96-4A8C-AD9A-A6BD32429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0.34829377617964824</c:v>
                </c:pt>
                <c:pt idx="1">
                  <c:v>8.0766367801146682E-2</c:v>
                </c:pt>
                <c:pt idx="2">
                  <c:v>0.57093985601920516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96-4A8C-AD9A-A6BD32429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6357145092084591"/>
          <c:w val="1"/>
          <c:h val="0.33642854907915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536154308936453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76837613191138"/>
          <c:y val="0.33286155244963722"/>
          <c:w val="0.85180136357832015"/>
          <c:h val="0.60373805126211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5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F9D-46CE-B459-E34A0E966DE4}"/>
              </c:ext>
            </c:extLst>
          </c:dPt>
          <c:dPt>
            <c:idx val="1"/>
            <c:bubble3D val="0"/>
            <c:explosion val="27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9D-46CE-B459-E34A0E966DE4}"/>
              </c:ext>
            </c:extLst>
          </c:dPt>
          <c:dPt>
            <c:idx val="2"/>
            <c:bubble3D val="0"/>
            <c:explosion val="19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F9D-46CE-B459-E34A0E966DE4}"/>
              </c:ext>
            </c:extLst>
          </c:dPt>
          <c:dLbls>
            <c:dLbl>
              <c:idx val="0"/>
              <c:layout>
                <c:manualLayout>
                  <c:x val="-1.9504843875679783E-2"/>
                  <c:y val="-8.423576682544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F9D-46CE-B459-E34A0E966DE4}"/>
                </c:ext>
              </c:extLst>
            </c:dLbl>
            <c:dLbl>
              <c:idx val="1"/>
              <c:layout>
                <c:manualLayout>
                  <c:x val="2.3009396816035407E-2"/>
                  <c:y val="9.236598511605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9D-46CE-B459-E34A0E966DE4}"/>
                </c:ext>
              </c:extLst>
            </c:dLbl>
            <c:dLbl>
              <c:idx val="2"/>
              <c:layout>
                <c:manualLayout>
                  <c:x val="3.5153263499720163E-4"/>
                  <c:y val="9.9968201519414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9D-46CE-B459-E34A0E966D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0.36704571224291133</c:v>
                </c:pt>
                <c:pt idx="1">
                  <c:v>6.5215776719940347E-2</c:v>
                </c:pt>
                <c:pt idx="2">
                  <c:v>0.56773851103714834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9D-46CE-B459-E34A0E966D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46-42C2-8B97-CB255950BF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46-42C2-8B97-CB255950BF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46-42C2-8B97-CB255950BFA6}"/>
              </c:ext>
            </c:extLst>
          </c:dPt>
          <c:cat>
            <c:strRef>
              <c:f>Лист1!$A$2:$A$4</c:f>
              <c:strCache>
                <c:ptCount val="3"/>
                <c:pt idx="0">
                  <c:v>налоговые и неналоговы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370649</c:v>
                </c:pt>
                <c:pt idx="1">
                  <c:v>65856</c:v>
                </c:pt>
                <c:pt idx="2">
                  <c:v>573312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9D-46CE-B459-E34A0E966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28739228389611E-2"/>
          <c:y val="2.1104770108754174E-2"/>
          <c:w val="0.95855440616800625"/>
          <c:h val="0.77861484446439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 flip="none" rotWithShape="1">
              <a:gsLst>
                <a:gs pos="0">
                  <a:srgbClr val="76B54B"/>
                </a:gs>
                <a:gs pos="70000">
                  <a:srgbClr val="A4CE88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7.2513607309541941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71695692916243E-2"/>
                  <c:y val="5.12173393681070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971695692916243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42978407629054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23165392670426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2017 год</c:v>
                </c:pt>
                <c:pt idx="1">
                  <c:v>План 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#,##0.0\ _₽</c:formatCode>
                <c:ptCount val="5"/>
                <c:pt idx="0">
                  <c:v>100746.6</c:v>
                </c:pt>
                <c:pt idx="1">
                  <c:v>298432.5</c:v>
                </c:pt>
                <c:pt idx="2">
                  <c:v>88342</c:v>
                </c:pt>
                <c:pt idx="3">
                  <c:v>81236</c:v>
                </c:pt>
                <c:pt idx="4">
                  <c:v>65856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9-45B3-B8C9-C68F61B9B0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35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7.988787245966484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71695692916243E-2"/>
                  <c:y val="-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51360730954194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51360730954194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857161838893981E-2"/>
                  <c:y val="9.389737079775628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2017 год</c:v>
                </c:pt>
                <c:pt idx="1">
                  <c:v>План 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#,##0.0\ _₽</c:formatCode>
                <c:ptCount val="5"/>
                <c:pt idx="0">
                  <c:v>133824.6</c:v>
                </c:pt>
                <c:pt idx="1">
                  <c:v>246490.5</c:v>
                </c:pt>
                <c:pt idx="2">
                  <c:v>190853.5</c:v>
                </c:pt>
                <c:pt idx="3">
                  <c:v>177859.8</c:v>
                </c:pt>
                <c:pt idx="4">
                  <c:v>176859.8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19-45B3-B8C9-C68F61B9B0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8000">
                  <a:schemeClr val="tx2">
                    <a:lumMod val="40000"/>
                    <a:lumOff val="60000"/>
                  </a:schemeClr>
                </a:gs>
                <a:gs pos="100000">
                  <a:srgbClr val="DEEBF6"/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8.1635534935182802E-2"/>
                  <c:y val="5.12173393681068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581-4253-BDE7-C556394F579C}"/>
                </c:ext>
              </c:extLst>
            </c:dLbl>
            <c:dLbl>
              <c:idx val="1"/>
              <c:layout>
                <c:manualLayout>
                  <c:x val="7.2564919942384717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81-4253-BDE7-C556394F579C}"/>
                </c:ext>
              </c:extLst>
            </c:dLbl>
            <c:dLbl>
              <c:idx val="2"/>
              <c:layout>
                <c:manualLayout>
                  <c:x val="7.386072208421296E-2"/>
                  <c:y val="1.53652018104321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581-4253-BDE7-C556394F579C}"/>
                </c:ext>
              </c:extLst>
            </c:dLbl>
            <c:dLbl>
              <c:idx val="3"/>
              <c:layout>
                <c:manualLayout>
                  <c:x val="7.5156524226041257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581-4253-BDE7-C556394F579C}"/>
                </c:ext>
              </c:extLst>
            </c:dLbl>
            <c:dLbl>
              <c:idx val="4"/>
              <c:layout>
                <c:manualLayout>
                  <c:x val="7.1269117800556461E-2"/>
                  <c:y val="7.68260090521603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581-4253-BDE7-C556394F57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2017 год</c:v>
                </c:pt>
                <c:pt idx="1">
                  <c:v>План 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Лист1!$D$2:$D$6</c:f>
              <c:numCache>
                <c:formatCode>#,##0.0\ _₽</c:formatCode>
                <c:ptCount val="5"/>
                <c:pt idx="0">
                  <c:v>327676.2</c:v>
                </c:pt>
                <c:pt idx="1">
                  <c:v>370107.5</c:v>
                </c:pt>
                <c:pt idx="2">
                  <c:v>398823.2</c:v>
                </c:pt>
                <c:pt idx="3">
                  <c:v>396399.9</c:v>
                </c:pt>
                <c:pt idx="4">
                  <c:v>396452.1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19-45B3-B8C9-C68F61B9B0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gradFill>
              <a:gsLst>
                <a:gs pos="0">
                  <a:srgbClr val="AE78D6"/>
                </a:gs>
                <a:gs pos="48000">
                  <a:srgbClr val="F6ACE8"/>
                </a:gs>
                <a:gs pos="100000">
                  <a:srgbClr val="FAEAF9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  <a:bevelB/>
            </a:sp3d>
          </c:spPr>
          <c:invertIfNegative val="0"/>
          <c:dLbls>
            <c:dLbl>
              <c:idx val="0"/>
              <c:layout>
                <c:manualLayout>
                  <c:x val="7.645235523093305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81-4253-BDE7-C556394F579C}"/>
                </c:ext>
              </c:extLst>
            </c:dLbl>
            <c:dLbl>
              <c:idx val="1"/>
              <c:layout>
                <c:manualLayout>
                  <c:x val="7.126907909654219E-2"/>
                  <c:y val="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81-4253-BDE7-C556394F579C}"/>
                </c:ext>
              </c:extLst>
            </c:dLbl>
            <c:dLbl>
              <c:idx val="2"/>
              <c:layout>
                <c:manualLayout>
                  <c:x val="7.379394232182706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81-4253-BDE7-C556394F579C}"/>
                </c:ext>
              </c:extLst>
            </c:dLbl>
            <c:dLbl>
              <c:idx val="3"/>
              <c:layout>
                <c:manualLayout>
                  <c:x val="7.1402628780363325E-2"/>
                  <c:y val="-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581-4253-BDE7-C556394F579C}"/>
                </c:ext>
              </c:extLst>
            </c:dLbl>
            <c:dLbl>
              <c:idx val="4"/>
              <c:layout>
                <c:manualLayout>
                  <c:x val="7.2498123288229341E-2"/>
                  <c:y val="-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581-4253-BDE7-C556394F57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2017 год</c:v>
                </c:pt>
                <c:pt idx="1">
                  <c:v>План 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Лист1!$E$2:$E$6</c:f>
              <c:numCache>
                <c:formatCode>#,##0.0\ _₽</c:formatCode>
                <c:ptCount val="5"/>
                <c:pt idx="0">
                  <c:v>6380.2</c:v>
                </c:pt>
                <c:pt idx="1">
                  <c:v>3480.2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19-45B3-B8C9-C68F61B9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100"/>
        <c:axId val="56501760"/>
        <c:axId val="56503296"/>
      </c:barChart>
      <c:catAx>
        <c:axId val="565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03296"/>
        <c:crosses val="autoZero"/>
        <c:auto val="1"/>
        <c:lblAlgn val="ctr"/>
        <c:lblOffset val="100"/>
        <c:noMultiLvlLbl val="0"/>
      </c:catAx>
      <c:valAx>
        <c:axId val="5650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116426087904974"/>
          <c:y val="0.91174244211533262"/>
          <c:w val="0.58843099685242517"/>
          <c:h val="5.2405420326992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9CB86E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8100000" scaled="0"/>
            </a:gra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209550" h="38100"/>
              <a:bevelB w="6350" h="127000"/>
            </a:sp3d>
          </c:spPr>
          <c:invertIfNegative val="0"/>
          <c:dLbls>
            <c:dLbl>
              <c:idx val="0"/>
              <c:layout>
                <c:manualLayout>
                  <c:x val="3.47222222222213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7962962962962965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867205.7</c:v>
                </c:pt>
                <c:pt idx="1">
                  <c:v>1343579.5</c:v>
                </c:pt>
                <c:pt idx="2">
                  <c:v>1008024.7</c:v>
                </c:pt>
                <c:pt idx="3">
                  <c:v>1005814.7</c:v>
                </c:pt>
                <c:pt idx="4">
                  <c:v>1009816.9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010688"/>
        <c:axId val="121962880"/>
        <c:axId val="0"/>
      </c:bar3DChart>
      <c:catAx>
        <c:axId val="107010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1962880"/>
        <c:crosses val="autoZero"/>
        <c:auto val="1"/>
        <c:lblAlgn val="ctr"/>
        <c:lblOffset val="100"/>
        <c:noMultiLvlLbl val="0"/>
      </c:catAx>
      <c:valAx>
        <c:axId val="1219628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701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5"/>
      <c:depthPercent val="100"/>
      <c:rAngAx val="0"/>
      <c:perspective val="30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/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8.9606881659595225E-2"/>
          <c:y val="8.6101088886209515E-2"/>
          <c:w val="0.81809645978009471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83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145308</c:v>
                </c:pt>
                <c:pt idx="1">
                  <c:v>1369.4</c:v>
                </c:pt>
                <c:pt idx="2">
                  <c:v>2870.1</c:v>
                </c:pt>
                <c:pt idx="3">
                  <c:v>14537.9</c:v>
                </c:pt>
                <c:pt idx="4">
                  <c:v>52914.6</c:v>
                </c:pt>
                <c:pt idx="5">
                  <c:v>559630.30000000005</c:v>
                </c:pt>
                <c:pt idx="6">
                  <c:v>53891.7</c:v>
                </c:pt>
                <c:pt idx="7">
                  <c:v>79762.5</c:v>
                </c:pt>
                <c:pt idx="8">
                  <c:v>1040</c:v>
                </c:pt>
                <c:pt idx="9">
                  <c:v>5000</c:v>
                </c:pt>
                <c:pt idx="10">
                  <c:v>91700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84-4BA7-B071-A243472267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69000">
                  <a:srgbClr val="FF7A00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149384.4</c:v>
                </c:pt>
                <c:pt idx="1">
                  <c:v>1369.4</c:v>
                </c:pt>
                <c:pt idx="2">
                  <c:v>1277.3</c:v>
                </c:pt>
                <c:pt idx="3">
                  <c:v>6974</c:v>
                </c:pt>
                <c:pt idx="4">
                  <c:v>43300.1</c:v>
                </c:pt>
                <c:pt idx="5">
                  <c:v>563388.4</c:v>
                </c:pt>
                <c:pt idx="6">
                  <c:v>48790.9</c:v>
                </c:pt>
                <c:pt idx="7">
                  <c:v>77306.7</c:v>
                </c:pt>
                <c:pt idx="8">
                  <c:v>1040</c:v>
                </c:pt>
                <c:pt idx="9">
                  <c:v>5100</c:v>
                </c:pt>
                <c:pt idx="10">
                  <c:v>93040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84-4BA7-B071-A243472267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48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Лист1!$D$2:$D$12</c:f>
              <c:numCache>
                <c:formatCode>#,##0.0</c:formatCode>
                <c:ptCount val="11"/>
                <c:pt idx="0">
                  <c:v>141761.70000000001</c:v>
                </c:pt>
                <c:pt idx="1">
                  <c:v>1369.4</c:v>
                </c:pt>
                <c:pt idx="2">
                  <c:v>1386.3</c:v>
                </c:pt>
                <c:pt idx="3">
                  <c:v>7269</c:v>
                </c:pt>
                <c:pt idx="4">
                  <c:v>43545.9</c:v>
                </c:pt>
                <c:pt idx="5">
                  <c:v>568812</c:v>
                </c:pt>
                <c:pt idx="6">
                  <c:v>45665.5</c:v>
                </c:pt>
                <c:pt idx="7">
                  <c:v>77173.8</c:v>
                </c:pt>
                <c:pt idx="8">
                  <c:v>1040</c:v>
                </c:pt>
                <c:pt idx="9">
                  <c:v>5200</c:v>
                </c:pt>
                <c:pt idx="10">
                  <c:v>93530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84-4BA7-B071-A24347226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612032"/>
        <c:axId val="127613568"/>
        <c:axId val="0"/>
      </c:bar3DChart>
      <c:catAx>
        <c:axId val="12761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3175">
            <a:round/>
          </a:ln>
        </c:spPr>
        <c:txPr>
          <a:bodyPr rot="-5400000" anchor="t" anchorCtr="0"/>
          <a:lstStyle/>
          <a:p>
            <a:pPr>
              <a:defRPr sz="1000" baseline="0"/>
            </a:pPr>
            <a:endParaRPr lang="ru-RU"/>
          </a:p>
        </c:txPr>
        <c:crossAx val="127613568"/>
        <c:crosses val="autoZero"/>
        <c:auto val="0"/>
        <c:lblAlgn val="ctr"/>
        <c:lblOffset val="100"/>
        <c:tickLblSkip val="1"/>
        <c:noMultiLvlLbl val="0"/>
      </c:catAx>
      <c:valAx>
        <c:axId val="1276135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127612032"/>
        <c:crosses val="autoZero"/>
        <c:crossBetween val="between"/>
        <c:majorUnit val="5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87278947883348"/>
          <c:y val="0.2894346855368139"/>
          <c:w val="9.5291275245497423E-2"/>
          <c:h val="0.1605265236715297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60"/>
      <c:hPercent val="100"/>
      <c:rotY val="10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374402290403324E-2"/>
          <c:y val="5.1434473035749134E-2"/>
          <c:w val="0.46431905127691592"/>
          <c:h val="0.818191925624622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19-4613-90E1-B51F1328209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19-4613-90E1-B51F132820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919-4613-90E1-B51F1328209D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919-4613-90E1-B51F1328209D}"/>
              </c:ext>
            </c:extLst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919-4613-90E1-B51F1328209D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919-4613-90E1-B51F1328209D}"/>
              </c:ext>
            </c:extLst>
          </c:dPt>
          <c:dPt>
            <c:idx val="8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F9-42DF-8BC7-735374D908A7}"/>
              </c:ext>
            </c:extLst>
          </c:dPt>
          <c:dPt>
            <c:idx val="9"/>
            <c:bubble3D val="0"/>
            <c:spPr>
              <a:solidFill>
                <a:srgbClr val="F59DD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19-4613-90E1-B51F1328209D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919-4613-90E1-B51F1328209D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919-4613-90E1-B51F1328209D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919-4613-90E1-B51F1328209D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919-4613-90E1-B51F1328209D}"/>
              </c:ext>
            </c:extLst>
          </c:dPt>
          <c:dLbls>
            <c:dLbl>
              <c:idx val="0"/>
              <c:layout>
                <c:manualLayout>
                  <c:x val="0.10202326285519428"/>
                  <c:y val="-7.20413142756008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95674348467107"/>
                      <c:h val="8.999170295834536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19-4613-90E1-B51F1328209D}"/>
                </c:ext>
              </c:extLst>
            </c:dLbl>
            <c:dLbl>
              <c:idx val="1"/>
              <c:layout>
                <c:manualLayout>
                  <c:x val="5.669987385828637E-2"/>
                  <c:y val="-4.76573147838609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0919-4613-90E1-B51F1328209D}"/>
                </c:ext>
              </c:extLst>
            </c:dLbl>
            <c:dLbl>
              <c:idx val="2"/>
              <c:layout>
                <c:manualLayout>
                  <c:x val="6.897350599263169E-2"/>
                  <c:y val="0.103697137558446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080167809753808"/>
                      <c:h val="0.133096422666579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19-4613-90E1-B51F1328209D}"/>
                </c:ext>
              </c:extLst>
            </c:dLbl>
            <c:dLbl>
              <c:idx val="3"/>
              <c:layout>
                <c:manualLayout>
                  <c:x val="-5.6098944005212245E-2"/>
                  <c:y val="0.101004758886608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19-4613-90E1-B51F1328209D}"/>
                </c:ext>
              </c:extLst>
            </c:dLbl>
            <c:dLbl>
              <c:idx val="4"/>
              <c:layout>
                <c:manualLayout>
                  <c:x val="8.4433045121540096E-2"/>
                  <c:y val="2.97702695139310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0919-4613-90E1-B51F1328209D}"/>
                </c:ext>
              </c:extLst>
            </c:dLbl>
            <c:dLbl>
              <c:idx val="5"/>
              <c:layout>
                <c:manualLayout>
                  <c:x val="3.077069253656757E-2"/>
                  <c:y val="2.8022369489879423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004966904997953"/>
                      <c:h val="0.123839019239758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0919-4613-90E1-B51F1328209D}"/>
                </c:ext>
              </c:extLst>
            </c:dLbl>
            <c:dLbl>
              <c:idx val="6"/>
              <c:layout>
                <c:manualLayout>
                  <c:x val="0.11580291310626348"/>
                  <c:y val="-1.442338964026992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919-4613-90E1-B51F1328209D}"/>
                </c:ext>
              </c:extLst>
            </c:dLbl>
            <c:dLbl>
              <c:idx val="7"/>
              <c:layout>
                <c:manualLayout>
                  <c:x val="9.4136751061853582E-2"/>
                  <c:y val="-2.22335378978911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777286790632919"/>
                      <c:h val="8.49607233023587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919-4613-90E1-B51F1328209D}"/>
                </c:ext>
              </c:extLst>
            </c:dLbl>
            <c:dLbl>
              <c:idx val="8"/>
              <c:layout>
                <c:manualLayout>
                  <c:x val="6.9559107886945776E-2"/>
                  <c:y val="-6.676395710648802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073108730722206"/>
                      <c:h val="8.49607233023587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F9-42DF-8BC7-735374D908A7}"/>
                </c:ext>
              </c:extLst>
            </c:dLbl>
            <c:dLbl>
              <c:idx val="9"/>
              <c:layout>
                <c:manualLayout>
                  <c:x val="6.746397906607117E-2"/>
                  <c:y val="-1.5974641457374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070935342121783"/>
                      <c:h val="8.7886557205693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919-4613-90E1-B51F1328209D}"/>
                </c:ext>
              </c:extLst>
            </c:dLbl>
            <c:dLbl>
              <c:idx val="10"/>
              <c:layout>
                <c:manualLayout>
                  <c:x val="5.2099454814054778E-2"/>
                  <c:y val="-5.40930055258146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69052102950402"/>
                      <c:h val="8.7886557205693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919-4613-90E1-B51F1328209D}"/>
                </c:ext>
              </c:extLst>
            </c:dLbl>
            <c:dLbl>
              <c:idx val="11"/>
              <c:layout>
                <c:manualLayout>
                  <c:x val="4.6906785604240537E-3"/>
                  <c:y val="-4.514778112752031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052114044076006"/>
                      <c:h val="9.51561764932784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919-4613-90E1-B51F1328209D}"/>
                </c:ext>
              </c:extLst>
            </c:dLbl>
            <c:dLbl>
              <c:idx val="12"/>
              <c:layout>
                <c:manualLayout>
                  <c:x val="1.9016595100796563E-2"/>
                  <c:y val="-9.06864005663468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428745841798023"/>
                      <c:h val="0.128103723999367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919-4613-90E1-B51F1328209D}"/>
                </c:ext>
              </c:extLst>
            </c:dLbl>
            <c:dLbl>
              <c:idx val="13"/>
              <c:layout>
                <c:manualLayout>
                  <c:x val="5.3631234981947634E-2"/>
                  <c:y val="-1.47389721954562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90269930947897"/>
                      <c:h val="0.128103723999367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0919-4613-90E1-B51F1328209D}"/>
                </c:ext>
              </c:extLst>
            </c:dLbl>
            <c:numFmt formatCode="0.0%" sourceLinked="0"/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Средства массовой информации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</c:v>
                </c:pt>
                <c:pt idx="10">
                  <c:v>Национальная оборона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0.14434730776872642</c:v>
                </c:pt>
                <c:pt idx="1">
                  <c:v>1.4404927478640969E-2</c:v>
                </c:pt>
                <c:pt idx="2">
                  <c:v>2.8809854957281937E-3</c:v>
                </c:pt>
                <c:pt idx="3">
                  <c:v>5.2553149215179812E-2</c:v>
                </c:pt>
                <c:pt idx="4">
                  <c:v>0.55593085634810258</c:v>
                </c:pt>
                <c:pt idx="5">
                  <c:v>5.3546592489568841E-2</c:v>
                </c:pt>
                <c:pt idx="6">
                  <c:v>4.9672163719451622E-3</c:v>
                </c:pt>
                <c:pt idx="7">
                  <c:v>7.9276773296244774E-2</c:v>
                </c:pt>
                <c:pt idx="8">
                  <c:v>9.9344327438903243E-4</c:v>
                </c:pt>
                <c:pt idx="9">
                  <c:v>9.1098748261474266E-2</c:v>
                </c:pt>
                <c:pt idx="10">
                  <c:v>1.3908205841446453E-3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0919-4613-90E1-B51F13282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BBAD5-06EA-4AC7-8F85-99007032DA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48F00-92C7-4815-A8AE-6F2C62B40E1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Бюджет</a:t>
          </a:r>
          <a:r>
            <a:rPr lang="ru-RU" dirty="0" smtClean="0"/>
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</a:r>
          <a:endParaRPr lang="ru-RU" dirty="0"/>
        </a:p>
      </dgm:t>
    </dgm:pt>
    <dgm:pt modelId="{8B010218-CEFD-4634-AE52-BE59AC9E5CBA}" type="parTrans" cxnId="{EC32C520-4BBA-4CDB-B66C-21821374B8F4}">
      <dgm:prSet/>
      <dgm:spPr/>
      <dgm:t>
        <a:bodyPr/>
        <a:lstStyle/>
        <a:p>
          <a:endParaRPr lang="ru-RU"/>
        </a:p>
      </dgm:t>
    </dgm:pt>
    <dgm:pt modelId="{6847D782-307F-4521-9E63-A3CBC8A053BD}" type="sibTrans" cxnId="{EC32C520-4BBA-4CDB-B66C-21821374B8F4}">
      <dgm:prSet/>
      <dgm:spPr/>
      <dgm:t>
        <a:bodyPr/>
        <a:lstStyle/>
        <a:p>
          <a:endParaRPr lang="ru-RU"/>
        </a:p>
      </dgm:t>
    </dgm:pt>
    <dgm:pt modelId="{547ECAF8-36F5-4934-8680-4E418ACEEF5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Доходы бюджета </a:t>
          </a:r>
          <a:r>
            <a:rPr lang="ru-RU" dirty="0" smtClean="0"/>
            <a:t>– поступающие в бюджет денежные средства, за исключением средств, являющихся источниками финансирования дефицита бюджета.</a:t>
          </a:r>
          <a:endParaRPr lang="ru-RU" dirty="0"/>
        </a:p>
      </dgm:t>
    </dgm:pt>
    <dgm:pt modelId="{73783020-38E6-4A32-B76B-5C084B270914}" type="parTrans" cxnId="{350CC722-F73C-4B98-B35B-5FA1F89E7305}">
      <dgm:prSet/>
      <dgm:spPr/>
      <dgm:t>
        <a:bodyPr/>
        <a:lstStyle/>
        <a:p>
          <a:endParaRPr lang="ru-RU"/>
        </a:p>
      </dgm:t>
    </dgm:pt>
    <dgm:pt modelId="{C317AA0A-61DE-4E5E-B1C6-203B7B9C2553}" type="sibTrans" cxnId="{350CC722-F73C-4B98-B35B-5FA1F89E7305}">
      <dgm:prSet/>
      <dgm:spPr/>
      <dgm:t>
        <a:bodyPr/>
        <a:lstStyle/>
        <a:p>
          <a:endParaRPr lang="ru-RU"/>
        </a:p>
      </dgm:t>
    </dgm:pt>
    <dgm:pt modelId="{45F8C981-3B3B-4128-999E-DDB9F74216B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Расходы бюджета </a:t>
          </a:r>
          <a:r>
            <a:rPr lang="ru-RU" dirty="0" smtClean="0"/>
            <a:t>– выплачиваемые из бюджета денежные средства, за исключением средств, источниками финансирования дефицита бюджета.</a:t>
          </a:r>
          <a:endParaRPr lang="ru-RU" dirty="0"/>
        </a:p>
      </dgm:t>
    </dgm:pt>
    <dgm:pt modelId="{821B44F1-7049-41AD-ABE8-C977453487C4}" type="parTrans" cxnId="{0C061D05-5F0A-4E54-A4D9-32C57A66A419}">
      <dgm:prSet/>
      <dgm:spPr/>
      <dgm:t>
        <a:bodyPr/>
        <a:lstStyle/>
        <a:p>
          <a:endParaRPr lang="ru-RU"/>
        </a:p>
      </dgm:t>
    </dgm:pt>
    <dgm:pt modelId="{109E7EA7-F338-4940-926A-FA5ADC1F0020}" type="sibTrans" cxnId="{0C061D05-5F0A-4E54-A4D9-32C57A66A419}">
      <dgm:prSet/>
      <dgm:spPr/>
      <dgm:t>
        <a:bodyPr/>
        <a:lstStyle/>
        <a:p>
          <a:endParaRPr lang="ru-RU"/>
        </a:p>
      </dgm:t>
    </dgm:pt>
    <dgm:pt modelId="{275A1537-EC39-4E23-8F80-54AFEC581D2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Консолидированный бюджет</a:t>
          </a:r>
          <a:r>
            <a:rPr lang="ru-RU" dirty="0" smtClean="0"/>
            <a:t>– свод бюджетов бюджетной системы на соответствующей территории (без учета межбюджетных трансфертов между этими бюджетами).</a:t>
          </a:r>
          <a:endParaRPr lang="ru-RU" dirty="0"/>
        </a:p>
      </dgm:t>
    </dgm:pt>
    <dgm:pt modelId="{81DA3AF5-2429-4FC0-81E5-30C2E266B319}" type="parTrans" cxnId="{0E861E4B-C6AC-46B6-B1F0-B7E73191F29A}">
      <dgm:prSet/>
      <dgm:spPr/>
      <dgm:t>
        <a:bodyPr/>
        <a:lstStyle/>
        <a:p>
          <a:endParaRPr lang="ru-RU"/>
        </a:p>
      </dgm:t>
    </dgm:pt>
    <dgm:pt modelId="{7DA86B25-F0C5-4BB8-B8A7-D029279134B7}" type="sibTrans" cxnId="{0E861E4B-C6AC-46B6-B1F0-B7E73191F29A}">
      <dgm:prSet/>
      <dgm:spPr/>
      <dgm:t>
        <a:bodyPr/>
        <a:lstStyle/>
        <a:p>
          <a:endParaRPr lang="ru-RU"/>
        </a:p>
      </dgm:t>
    </dgm:pt>
    <dgm:pt modelId="{6C6169D3-8CD7-4710-A76E-2D3EB9C3CD1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Межбюджетные трансферты </a:t>
          </a:r>
          <a:r>
            <a:rPr lang="ru-RU" dirty="0" smtClean="0"/>
            <a:t>– средства, предоставляемые одним бюджетом бюджетной системы Российской Федерации другому бюджеты бюджетной системы Российской Федерации.</a:t>
          </a:r>
          <a:endParaRPr lang="ru-RU" dirty="0"/>
        </a:p>
      </dgm:t>
    </dgm:pt>
    <dgm:pt modelId="{A7E7503C-B84D-4F1C-A890-342F46B08DE3}" type="parTrans" cxnId="{F5EFAE04-38AD-4852-8C7D-798CD5B53127}">
      <dgm:prSet/>
      <dgm:spPr/>
      <dgm:t>
        <a:bodyPr/>
        <a:lstStyle/>
        <a:p>
          <a:endParaRPr lang="ru-RU"/>
        </a:p>
      </dgm:t>
    </dgm:pt>
    <dgm:pt modelId="{3FFCAE48-FF50-4987-92A3-6FB06FFEFC79}" type="sibTrans" cxnId="{F5EFAE04-38AD-4852-8C7D-798CD5B53127}">
      <dgm:prSet/>
      <dgm:spPr/>
      <dgm:t>
        <a:bodyPr/>
        <a:lstStyle/>
        <a:p>
          <a:endParaRPr lang="ru-RU"/>
        </a:p>
      </dgm:t>
    </dgm:pt>
    <dgm:pt modelId="{FD937E1E-1147-491D-BA53-1F2F03501AF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Дотации</a:t>
          </a:r>
          <a:r>
            <a:rPr lang="ru-RU" dirty="0" smtClean="0"/>
            <a:t> – межбюджетные трансферты, предоставляемы на безвозмездной основе без установления направлений и (или) условий их использования.</a:t>
          </a:r>
          <a:endParaRPr lang="ru-RU" dirty="0"/>
        </a:p>
      </dgm:t>
    </dgm:pt>
    <dgm:pt modelId="{7F573BC5-C850-44F9-8C49-BD9317AEE674}" type="parTrans" cxnId="{64E5A1D9-196B-4E4A-B8F5-BA503E7683A3}">
      <dgm:prSet/>
      <dgm:spPr/>
      <dgm:t>
        <a:bodyPr/>
        <a:lstStyle/>
        <a:p>
          <a:endParaRPr lang="ru-RU"/>
        </a:p>
      </dgm:t>
    </dgm:pt>
    <dgm:pt modelId="{7CBD5DB7-C539-4CDB-B1A3-A3C43C6D7F74}" type="sibTrans" cxnId="{64E5A1D9-196B-4E4A-B8F5-BA503E7683A3}">
      <dgm:prSet/>
      <dgm:spPr/>
      <dgm:t>
        <a:bodyPr/>
        <a:lstStyle/>
        <a:p>
          <a:endParaRPr lang="ru-RU"/>
        </a:p>
      </dgm:t>
    </dgm:pt>
    <dgm:pt modelId="{CCD0854B-3CF4-45D1-9933-B43CD9C6F6A4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smtClean="0"/>
            <a:t>Субсидии </a:t>
          </a:r>
          <a:r>
            <a:rPr lang="ru-RU" smtClean="0"/>
            <a:t>– денежные средства, предоставляемые на условиях долевого финансирования нижестоящим бюджетам для осуществления их расходных обязательств по вопросам местного значения.</a:t>
          </a:r>
          <a:endParaRPr lang="ru-RU"/>
        </a:p>
      </dgm:t>
    </dgm:pt>
    <dgm:pt modelId="{447E41A7-650D-410C-8562-4FE05825359E}" type="parTrans" cxnId="{B134362C-DBED-43CC-80C5-482A4B6D31B5}">
      <dgm:prSet/>
      <dgm:spPr/>
      <dgm:t>
        <a:bodyPr/>
        <a:lstStyle/>
        <a:p>
          <a:endParaRPr lang="ru-RU"/>
        </a:p>
      </dgm:t>
    </dgm:pt>
    <dgm:pt modelId="{6CA6BFB1-BA21-4894-A11E-BE448B1FB643}" type="sibTrans" cxnId="{B134362C-DBED-43CC-80C5-482A4B6D31B5}">
      <dgm:prSet/>
      <dgm:spPr/>
      <dgm:t>
        <a:bodyPr/>
        <a:lstStyle/>
        <a:p>
          <a:endParaRPr lang="ru-RU"/>
        </a:p>
      </dgm:t>
    </dgm:pt>
    <dgm:pt modelId="{184DC8B5-9509-46CC-BB62-C7833642EA6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Субвенции </a:t>
          </a:r>
          <a:r>
            <a:rPr lang="ru-RU" dirty="0" smtClean="0"/>
            <a:t>– денежные средства, предоставляемые местным бюджетам на выполнение переданных полномочий государственных органов власти.</a:t>
          </a:r>
          <a:endParaRPr lang="ru-RU" dirty="0"/>
        </a:p>
      </dgm:t>
    </dgm:pt>
    <dgm:pt modelId="{1CE59F05-F52E-43F0-A858-E8EF0866023F}" type="parTrans" cxnId="{B48FD9A7-08D4-4BC4-BDEF-91AABC8C134C}">
      <dgm:prSet/>
      <dgm:spPr/>
      <dgm:t>
        <a:bodyPr/>
        <a:lstStyle/>
        <a:p>
          <a:endParaRPr lang="ru-RU"/>
        </a:p>
      </dgm:t>
    </dgm:pt>
    <dgm:pt modelId="{46E603CE-A9D3-4265-A7CF-DCD8E1CC4592}" type="sibTrans" cxnId="{B48FD9A7-08D4-4BC4-BDEF-91AABC8C134C}">
      <dgm:prSet/>
      <dgm:spPr/>
      <dgm:t>
        <a:bodyPr/>
        <a:lstStyle/>
        <a:p>
          <a:endParaRPr lang="ru-RU"/>
        </a:p>
      </dgm:t>
    </dgm:pt>
    <dgm:pt modelId="{052F96F3-51A5-4ED0-B45C-351D3C84F55D}" type="pres">
      <dgm:prSet presAssocID="{C82BBAD5-06EA-4AC7-8F85-99007032D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02B42-6F0C-4DFD-9BB3-0F4FC4327819}" type="pres">
      <dgm:prSet presAssocID="{FEE48F00-92C7-4815-A8AE-6F2C62B40E13}" presName="parentText" presStyleLbl="node1" presStyleIdx="0" presStyleCnt="8" custLinFactNeighborX="1220" custLinFactNeighborY="39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6D794-5F38-4CE7-BFD1-006EC05BCC31}" type="pres">
      <dgm:prSet presAssocID="{6847D782-307F-4521-9E63-A3CBC8A053BD}" presName="spacer" presStyleCnt="0"/>
      <dgm:spPr/>
    </dgm:pt>
    <dgm:pt modelId="{5A9F6588-8686-4F18-B93B-D04C37AF5E29}" type="pres">
      <dgm:prSet presAssocID="{547ECAF8-36F5-4934-8680-4E418ACEEF5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085B3-161A-4DAB-BBBC-6274F1409B71}" type="pres">
      <dgm:prSet presAssocID="{C317AA0A-61DE-4E5E-B1C6-203B7B9C2553}" presName="spacer" presStyleCnt="0"/>
      <dgm:spPr/>
    </dgm:pt>
    <dgm:pt modelId="{8A321D66-5007-43AE-A8C3-00B08E809F45}" type="pres">
      <dgm:prSet presAssocID="{45F8C981-3B3B-4128-999E-DDB9F74216B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6B32-F436-4A94-A317-194BD79CC6D6}" type="pres">
      <dgm:prSet presAssocID="{109E7EA7-F338-4940-926A-FA5ADC1F0020}" presName="spacer" presStyleCnt="0"/>
      <dgm:spPr/>
    </dgm:pt>
    <dgm:pt modelId="{648633D9-B249-4A01-B077-99E60435B3DF}" type="pres">
      <dgm:prSet presAssocID="{275A1537-EC39-4E23-8F80-54AFEC581D2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DB549-20DF-4ECC-B9E9-332C9B8AC8B6}" type="pres">
      <dgm:prSet presAssocID="{7DA86B25-F0C5-4BB8-B8A7-D029279134B7}" presName="spacer" presStyleCnt="0"/>
      <dgm:spPr/>
    </dgm:pt>
    <dgm:pt modelId="{EF633E06-2F2F-436E-8130-A0B6A62F1444}" type="pres">
      <dgm:prSet presAssocID="{6C6169D3-8CD7-4710-A76E-2D3EB9C3CD1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F6390-5CE6-4655-BA13-B88D53010025}" type="pres">
      <dgm:prSet presAssocID="{3FFCAE48-FF50-4987-92A3-6FB06FFEFC79}" presName="spacer" presStyleCnt="0"/>
      <dgm:spPr/>
    </dgm:pt>
    <dgm:pt modelId="{EBE7C37A-B94A-444C-90E7-FFC3A7B6D10C}" type="pres">
      <dgm:prSet presAssocID="{FD937E1E-1147-491D-BA53-1F2F03501AF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56A84-24D6-4E91-B491-0E7F0CC7362E}" type="pres">
      <dgm:prSet presAssocID="{7CBD5DB7-C539-4CDB-B1A3-A3C43C6D7F74}" presName="spacer" presStyleCnt="0"/>
      <dgm:spPr/>
    </dgm:pt>
    <dgm:pt modelId="{CDC5E4A7-CFCA-4AB3-991F-2D21495B9015}" type="pres">
      <dgm:prSet presAssocID="{CCD0854B-3CF4-45D1-9933-B43CD9C6F6A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8CEF9-4E3E-4991-8F3D-3669B6937F6C}" type="pres">
      <dgm:prSet presAssocID="{6CA6BFB1-BA21-4894-A11E-BE448B1FB643}" presName="spacer" presStyleCnt="0"/>
      <dgm:spPr/>
    </dgm:pt>
    <dgm:pt modelId="{CEB1182D-A489-4B48-8C30-AC9FC7D9E19D}" type="pres">
      <dgm:prSet presAssocID="{184DC8B5-9509-46CC-BB62-C7833642EA6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EBB1C-370A-41C6-A024-8538764C091E}" type="presOf" srcId="{FEE48F00-92C7-4815-A8AE-6F2C62B40E13}" destId="{D2D02B42-6F0C-4DFD-9BB3-0F4FC4327819}" srcOrd="0" destOrd="0" presId="urn:microsoft.com/office/officeart/2005/8/layout/vList2"/>
    <dgm:cxn modelId="{B48FD9A7-08D4-4BC4-BDEF-91AABC8C134C}" srcId="{C82BBAD5-06EA-4AC7-8F85-99007032DAFA}" destId="{184DC8B5-9509-46CC-BB62-C7833642EA6C}" srcOrd="7" destOrd="0" parTransId="{1CE59F05-F52E-43F0-A858-E8EF0866023F}" sibTransId="{46E603CE-A9D3-4265-A7CF-DCD8E1CC4592}"/>
    <dgm:cxn modelId="{95726729-134A-4184-ACD8-6F74D794F9F1}" type="presOf" srcId="{275A1537-EC39-4E23-8F80-54AFEC581D2D}" destId="{648633D9-B249-4A01-B077-99E60435B3DF}" srcOrd="0" destOrd="0" presId="urn:microsoft.com/office/officeart/2005/8/layout/vList2"/>
    <dgm:cxn modelId="{350CC722-F73C-4B98-B35B-5FA1F89E7305}" srcId="{C82BBAD5-06EA-4AC7-8F85-99007032DAFA}" destId="{547ECAF8-36F5-4934-8680-4E418ACEEF59}" srcOrd="1" destOrd="0" parTransId="{73783020-38E6-4A32-B76B-5C084B270914}" sibTransId="{C317AA0A-61DE-4E5E-B1C6-203B7B9C2553}"/>
    <dgm:cxn modelId="{ED219DAE-F7FE-4587-B3C4-EB290E951D2A}" type="presOf" srcId="{6C6169D3-8CD7-4710-A76E-2D3EB9C3CD11}" destId="{EF633E06-2F2F-436E-8130-A0B6A62F1444}" srcOrd="0" destOrd="0" presId="urn:microsoft.com/office/officeart/2005/8/layout/vList2"/>
    <dgm:cxn modelId="{64E5A1D9-196B-4E4A-B8F5-BA503E7683A3}" srcId="{C82BBAD5-06EA-4AC7-8F85-99007032DAFA}" destId="{FD937E1E-1147-491D-BA53-1F2F03501AF6}" srcOrd="5" destOrd="0" parTransId="{7F573BC5-C850-44F9-8C49-BD9317AEE674}" sibTransId="{7CBD5DB7-C539-4CDB-B1A3-A3C43C6D7F74}"/>
    <dgm:cxn modelId="{F6D65B47-B74A-49F7-8685-8E7F498D068B}" type="presOf" srcId="{45F8C981-3B3B-4128-999E-DDB9F74216BC}" destId="{8A321D66-5007-43AE-A8C3-00B08E809F45}" srcOrd="0" destOrd="0" presId="urn:microsoft.com/office/officeart/2005/8/layout/vList2"/>
    <dgm:cxn modelId="{0C061D05-5F0A-4E54-A4D9-32C57A66A419}" srcId="{C82BBAD5-06EA-4AC7-8F85-99007032DAFA}" destId="{45F8C981-3B3B-4128-999E-DDB9F74216BC}" srcOrd="2" destOrd="0" parTransId="{821B44F1-7049-41AD-ABE8-C977453487C4}" sibTransId="{109E7EA7-F338-4940-926A-FA5ADC1F0020}"/>
    <dgm:cxn modelId="{A64058C8-F4BD-4D0F-AB6E-17C0A85CA42A}" type="presOf" srcId="{184DC8B5-9509-46CC-BB62-C7833642EA6C}" destId="{CEB1182D-A489-4B48-8C30-AC9FC7D9E19D}" srcOrd="0" destOrd="0" presId="urn:microsoft.com/office/officeart/2005/8/layout/vList2"/>
    <dgm:cxn modelId="{EC32C520-4BBA-4CDB-B66C-21821374B8F4}" srcId="{C82BBAD5-06EA-4AC7-8F85-99007032DAFA}" destId="{FEE48F00-92C7-4815-A8AE-6F2C62B40E13}" srcOrd="0" destOrd="0" parTransId="{8B010218-CEFD-4634-AE52-BE59AC9E5CBA}" sibTransId="{6847D782-307F-4521-9E63-A3CBC8A053BD}"/>
    <dgm:cxn modelId="{B134362C-DBED-43CC-80C5-482A4B6D31B5}" srcId="{C82BBAD5-06EA-4AC7-8F85-99007032DAFA}" destId="{CCD0854B-3CF4-45D1-9933-B43CD9C6F6A4}" srcOrd="6" destOrd="0" parTransId="{447E41A7-650D-410C-8562-4FE05825359E}" sibTransId="{6CA6BFB1-BA21-4894-A11E-BE448B1FB643}"/>
    <dgm:cxn modelId="{0E861E4B-C6AC-46B6-B1F0-B7E73191F29A}" srcId="{C82BBAD5-06EA-4AC7-8F85-99007032DAFA}" destId="{275A1537-EC39-4E23-8F80-54AFEC581D2D}" srcOrd="3" destOrd="0" parTransId="{81DA3AF5-2429-4FC0-81E5-30C2E266B319}" sibTransId="{7DA86B25-F0C5-4BB8-B8A7-D029279134B7}"/>
    <dgm:cxn modelId="{38654DBD-F681-480E-BC05-D9D8582B3EE7}" type="presOf" srcId="{547ECAF8-36F5-4934-8680-4E418ACEEF59}" destId="{5A9F6588-8686-4F18-B93B-D04C37AF5E29}" srcOrd="0" destOrd="0" presId="urn:microsoft.com/office/officeart/2005/8/layout/vList2"/>
    <dgm:cxn modelId="{7B9D2DA7-40D4-4687-A9C2-9BD60FEDE3E1}" type="presOf" srcId="{FD937E1E-1147-491D-BA53-1F2F03501AF6}" destId="{EBE7C37A-B94A-444C-90E7-FFC3A7B6D10C}" srcOrd="0" destOrd="0" presId="urn:microsoft.com/office/officeart/2005/8/layout/vList2"/>
    <dgm:cxn modelId="{CF980C21-0B4D-43C5-AB17-5BCD2768983B}" type="presOf" srcId="{CCD0854B-3CF4-45D1-9933-B43CD9C6F6A4}" destId="{CDC5E4A7-CFCA-4AB3-991F-2D21495B9015}" srcOrd="0" destOrd="0" presId="urn:microsoft.com/office/officeart/2005/8/layout/vList2"/>
    <dgm:cxn modelId="{9383E08A-B341-49A8-8DAA-D41951519F0A}" type="presOf" srcId="{C82BBAD5-06EA-4AC7-8F85-99007032DAFA}" destId="{052F96F3-51A5-4ED0-B45C-351D3C84F55D}" srcOrd="0" destOrd="0" presId="urn:microsoft.com/office/officeart/2005/8/layout/vList2"/>
    <dgm:cxn modelId="{F5EFAE04-38AD-4852-8C7D-798CD5B53127}" srcId="{C82BBAD5-06EA-4AC7-8F85-99007032DAFA}" destId="{6C6169D3-8CD7-4710-A76E-2D3EB9C3CD11}" srcOrd="4" destOrd="0" parTransId="{A7E7503C-B84D-4F1C-A890-342F46B08DE3}" sibTransId="{3FFCAE48-FF50-4987-92A3-6FB06FFEFC79}"/>
    <dgm:cxn modelId="{BE938D33-3FE6-4D5F-B282-4F0F3875036E}" type="presParOf" srcId="{052F96F3-51A5-4ED0-B45C-351D3C84F55D}" destId="{D2D02B42-6F0C-4DFD-9BB3-0F4FC4327819}" srcOrd="0" destOrd="0" presId="urn:microsoft.com/office/officeart/2005/8/layout/vList2"/>
    <dgm:cxn modelId="{C6BC94BE-A412-48D1-9F9C-5AE7BBF4E103}" type="presParOf" srcId="{052F96F3-51A5-4ED0-B45C-351D3C84F55D}" destId="{9EA6D794-5F38-4CE7-BFD1-006EC05BCC31}" srcOrd="1" destOrd="0" presId="urn:microsoft.com/office/officeart/2005/8/layout/vList2"/>
    <dgm:cxn modelId="{FE250093-E629-41E0-8046-EE29758B82AE}" type="presParOf" srcId="{052F96F3-51A5-4ED0-B45C-351D3C84F55D}" destId="{5A9F6588-8686-4F18-B93B-D04C37AF5E29}" srcOrd="2" destOrd="0" presId="urn:microsoft.com/office/officeart/2005/8/layout/vList2"/>
    <dgm:cxn modelId="{384BEB24-D3AA-4EBA-A4FD-C1B58811D061}" type="presParOf" srcId="{052F96F3-51A5-4ED0-B45C-351D3C84F55D}" destId="{B74085B3-161A-4DAB-BBBC-6274F1409B71}" srcOrd="3" destOrd="0" presId="urn:microsoft.com/office/officeart/2005/8/layout/vList2"/>
    <dgm:cxn modelId="{866C1CF1-C28B-4A0C-B4F4-66F67671A9A7}" type="presParOf" srcId="{052F96F3-51A5-4ED0-B45C-351D3C84F55D}" destId="{8A321D66-5007-43AE-A8C3-00B08E809F45}" srcOrd="4" destOrd="0" presId="urn:microsoft.com/office/officeart/2005/8/layout/vList2"/>
    <dgm:cxn modelId="{6896990D-A836-4719-80DB-B101364FD71A}" type="presParOf" srcId="{052F96F3-51A5-4ED0-B45C-351D3C84F55D}" destId="{D8F36B32-F436-4A94-A317-194BD79CC6D6}" srcOrd="5" destOrd="0" presId="urn:microsoft.com/office/officeart/2005/8/layout/vList2"/>
    <dgm:cxn modelId="{1A12C180-107F-4FD7-A895-1E1AFF9F8C60}" type="presParOf" srcId="{052F96F3-51A5-4ED0-B45C-351D3C84F55D}" destId="{648633D9-B249-4A01-B077-99E60435B3DF}" srcOrd="6" destOrd="0" presId="urn:microsoft.com/office/officeart/2005/8/layout/vList2"/>
    <dgm:cxn modelId="{D0A0B315-7838-4C97-8B8E-910850D541FA}" type="presParOf" srcId="{052F96F3-51A5-4ED0-B45C-351D3C84F55D}" destId="{BBDDB549-20DF-4ECC-B9E9-332C9B8AC8B6}" srcOrd="7" destOrd="0" presId="urn:microsoft.com/office/officeart/2005/8/layout/vList2"/>
    <dgm:cxn modelId="{73A44B08-7DF7-47F9-9E1C-E278FE6957D5}" type="presParOf" srcId="{052F96F3-51A5-4ED0-B45C-351D3C84F55D}" destId="{EF633E06-2F2F-436E-8130-A0B6A62F1444}" srcOrd="8" destOrd="0" presId="urn:microsoft.com/office/officeart/2005/8/layout/vList2"/>
    <dgm:cxn modelId="{F6546D12-935F-4E78-920E-4F3D09037CB0}" type="presParOf" srcId="{052F96F3-51A5-4ED0-B45C-351D3C84F55D}" destId="{5D3F6390-5CE6-4655-BA13-B88D53010025}" srcOrd="9" destOrd="0" presId="urn:microsoft.com/office/officeart/2005/8/layout/vList2"/>
    <dgm:cxn modelId="{73371B68-8BC2-4A88-9546-AC0E358EDBA1}" type="presParOf" srcId="{052F96F3-51A5-4ED0-B45C-351D3C84F55D}" destId="{EBE7C37A-B94A-444C-90E7-FFC3A7B6D10C}" srcOrd="10" destOrd="0" presId="urn:microsoft.com/office/officeart/2005/8/layout/vList2"/>
    <dgm:cxn modelId="{0B7A92FE-B0D2-4EA7-84A7-DB2C2CFA9C0B}" type="presParOf" srcId="{052F96F3-51A5-4ED0-B45C-351D3C84F55D}" destId="{59256A84-24D6-4E91-B491-0E7F0CC7362E}" srcOrd="11" destOrd="0" presId="urn:microsoft.com/office/officeart/2005/8/layout/vList2"/>
    <dgm:cxn modelId="{1659ADCD-8D3D-407E-B70F-DB2E190941F6}" type="presParOf" srcId="{052F96F3-51A5-4ED0-B45C-351D3C84F55D}" destId="{CDC5E4A7-CFCA-4AB3-991F-2D21495B9015}" srcOrd="12" destOrd="0" presId="urn:microsoft.com/office/officeart/2005/8/layout/vList2"/>
    <dgm:cxn modelId="{1BD56F01-BA35-4826-B457-FC93BA178E01}" type="presParOf" srcId="{052F96F3-51A5-4ED0-B45C-351D3C84F55D}" destId="{3D08CEF9-4E3E-4991-8F3D-3669B6937F6C}" srcOrd="13" destOrd="0" presId="urn:microsoft.com/office/officeart/2005/8/layout/vList2"/>
    <dgm:cxn modelId="{7CED4D2E-94EB-40AB-8DAD-D3B290791656}" type="presParOf" srcId="{052F96F3-51A5-4ED0-B45C-351D3C84F55D}" destId="{CEB1182D-A489-4B48-8C30-AC9FC7D9E19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6FEF2-21C8-4519-BD53-74D79C7EFA2D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0A890A-EAFA-4DA5-9829-712BADDFB94A}">
      <dgm:prSet phldrT="[Текст]" custT="1"/>
      <dgm:spPr>
        <a:gradFill rotWithShape="0">
          <a:gsLst>
            <a:gs pos="0">
              <a:schemeClr val="accent3">
                <a:hueOff val="774457"/>
                <a:satOff val="28571"/>
                <a:lumOff val="-4202"/>
                <a:lumMod val="110000"/>
                <a:satMod val="105000"/>
                <a:tint val="67000"/>
                <a:alpha val="85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Обеспечение ассигнованиями в полном объеме и финансирование в первоочередном порядке приоритетных расходных обязательств </a:t>
          </a:r>
          <a:r>
            <a:rPr lang="ru-RU" sz="1000" b="1" i="0" dirty="0" err="1" smtClean="0">
              <a:effectLst/>
            </a:rPr>
            <a:t>Усть</a:t>
          </a:r>
          <a:r>
            <a:rPr lang="ru-RU" sz="1000" b="1" i="0" dirty="0" smtClean="0">
              <a:effectLst/>
            </a:rPr>
            <a:t>-Большерецкого муниципального района</a:t>
          </a:r>
          <a:endParaRPr lang="ru-RU" sz="1000" b="1" i="0" dirty="0"/>
        </a:p>
      </dgm:t>
    </dgm:pt>
    <dgm:pt modelId="{46F0157F-F519-4412-82BD-A635887986FD}" type="parTrans" cxnId="{1F5EF314-E409-4E4D-BA7B-78D2985FDF91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8F4622C2-B36E-447D-A852-934A7E41E7B5}" type="sibTrans" cxnId="{1F5EF314-E409-4E4D-BA7B-78D2985FDF91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80DDA8A-C189-40BE-BBE4-684F03B6FAC5}">
      <dgm:prSet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Обеспечение долгосрочной сбалансированности и устойчивости бюджетной системы </a:t>
          </a:r>
          <a:r>
            <a:rPr lang="ru-RU" sz="1000" b="1" i="0" dirty="0" err="1" smtClean="0">
              <a:effectLst/>
            </a:rPr>
            <a:t>Усть</a:t>
          </a:r>
          <a:r>
            <a:rPr lang="ru-RU" sz="1000" b="1" i="0" dirty="0" smtClean="0">
              <a:effectLst/>
            </a:rPr>
            <a:t>-Большерецкого муниципального района</a:t>
          </a:r>
        </a:p>
      </dgm:t>
    </dgm:pt>
    <dgm:pt modelId="{ABB66BD3-7425-46F1-8924-429AF366DC60}" type="parTrans" cxnId="{C628C346-41FF-42A4-86E8-76E72D7DF9C6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C4DD5A0-ABC5-4398-B113-5067F191D96C}" type="sibTrans" cxnId="{C628C346-41FF-42A4-86E8-76E72D7DF9C6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76279205-646A-4FA7-B8BA-E7DE81C37807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Оздоровление муниципальных финансов, погашение просроченной кредиторской задолженности местных бюджетов</a:t>
          </a:r>
          <a:endParaRPr lang="ru-RU" sz="1000" b="1" i="0" dirty="0"/>
        </a:p>
      </dgm:t>
    </dgm:pt>
    <dgm:pt modelId="{71797A09-CE1E-4F2B-9D6F-C9298A7151F0}" type="parTrans" cxnId="{1074A504-BA8C-4B60-A35C-EB4A233996AD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A3C6FCF-9CAD-4501-9F6F-4129BDF3DE6E}" type="sibTrans" cxnId="{1074A504-BA8C-4B60-A35C-EB4A233996AD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1A21451-0158-42E7-B5EE-A5A0F9128A8A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Оптимизация расходов на содержание органов местного самоуправления </a:t>
          </a:r>
          <a:r>
            <a:rPr kumimoji="0" lang="ru-RU" sz="1000" b="1" i="0" u="none" strike="noStrike" cap="none" spc="0" normalizeH="0" baseline="0" noProof="0" dirty="0" err="1" smtClean="0">
              <a:ln/>
              <a:effectLst/>
              <a:uLnTx/>
              <a:uFillTx/>
            </a:rPr>
            <a:t>Усть</a:t>
          </a:r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-Большерецкого муниципального района</a:t>
          </a:r>
          <a:endParaRPr lang="ru-RU" sz="1000" b="1" i="0" dirty="0"/>
        </a:p>
      </dgm:t>
    </dgm:pt>
    <dgm:pt modelId="{D731E724-E3EC-4145-9FC7-DB42FB15EDEF}" type="parTrans" cxnId="{176383E9-239F-4E7D-938E-A60277E1E5F3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29E134C-036B-47CB-B932-FBDA994BA719}" type="sibTrans" cxnId="{176383E9-239F-4E7D-938E-A60277E1E5F3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D503F171-6A39-453B-9F4A-953FD796D1CB}">
      <dgm:prSet phldrT="[Текст]" custT="1"/>
      <dgm:spPr>
        <a:gradFill rotWithShape="0">
          <a:gsLst>
            <a:gs pos="0">
              <a:schemeClr val="accent3">
                <a:hueOff val="387228"/>
                <a:satOff val="14286"/>
                <a:lumOff val="-2101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Развитие программно-целевых методов управления, обеспечение нацеленности бюджетной системы на достижение </a:t>
          </a:r>
          <a:r>
            <a:rPr lang="ru-RU" sz="1000" b="1" i="0" smtClean="0">
              <a:effectLst/>
            </a:rPr>
            <a:t>запланированных результатов</a:t>
          </a:r>
          <a:endParaRPr lang="ru-RU" sz="1000" b="1" i="0" dirty="0"/>
        </a:p>
      </dgm:t>
    </dgm:pt>
    <dgm:pt modelId="{13120140-9BB1-4DBB-9746-80661D7B2822}" type="sibTrans" cxnId="{727E1560-5584-4D7C-9750-34D3100A6F2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F983626-3D76-428A-8AFE-3FAB4A5654D6}" type="parTrans" cxnId="{727E1560-5584-4D7C-9750-34D3100A6F2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C67038F-4DE9-4B85-B3E6-11A79B67C882}">
      <dgm:prSet custT="1"/>
      <dgm:spPr>
        <a:gradFill rotWithShape="0">
          <a:gsLst>
            <a:gs pos="0">
              <a:schemeClr val="accent3">
                <a:hueOff val="2710599"/>
                <a:satOff val="100000"/>
                <a:lumOff val="-14706"/>
                <a:lumMod val="110000"/>
                <a:satMod val="105000"/>
                <a:tint val="67000"/>
                <a:alpha val="88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Повышение прозрачности и автоматизация бюджетного процесса на муниципальном уровне</a:t>
          </a:r>
        </a:p>
      </dgm:t>
    </dgm:pt>
    <dgm:pt modelId="{F0D277AF-DFC5-4195-8057-DF96C2C7556C}" type="parTrans" cxnId="{27B60942-7143-48AA-B3B4-14B86F32ABB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BB2565E-BD59-4E5C-97F7-9E1541F51697}" type="sibTrans" cxnId="{27B60942-7143-48AA-B3B4-14B86F32ABB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8261F6A-01ED-4D6B-B4E5-B5A1CA6D8AF6}">
      <dgm:prSet/>
      <dgm:spPr/>
      <dgm:t>
        <a:bodyPr/>
        <a:lstStyle/>
        <a:p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D14DB2F9-B54A-4593-B8BB-DA45CD952109}" type="parTrans" cxnId="{D87F4EF7-248D-49F9-9263-E46FB01B571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ABAC199-D4D2-491D-97AE-E8561BE839B1}" type="sibTrans" cxnId="{D87F4EF7-248D-49F9-9263-E46FB01B571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2C71F74-3E5C-46D0-9F9E-D6280B0BBCB6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Повышение ответственности главных распорядителей средств местного бюджета за качество бюджетного планирования, результативность бюджетных расходов и повышение качества муниципальных услуг </a:t>
          </a:r>
          <a:endParaRPr lang="ru-RU" sz="1000" b="1" i="0" dirty="0"/>
        </a:p>
      </dgm:t>
    </dgm:pt>
    <dgm:pt modelId="{C18C104C-9B9F-46DF-A3ED-C0B49A86FA16}" type="sibTrans" cxnId="{7B2FFE06-C268-4E37-B60F-CEBCA607BAE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D087F0A1-9049-47C9-9518-DEB3CB26EF0F}" type="parTrans" cxnId="{7B2FFE06-C268-4E37-B60F-CEBCA607BAE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8BCE3C92-41A3-41DD-8EC8-5AE08FB253A4}">
      <dgm:prSet custT="1"/>
      <dgm:spPr>
        <a:gradFill rotWithShape="0">
          <a:gsLst>
            <a:gs pos="0">
              <a:schemeClr val="accent3">
                <a:hueOff val="1161685"/>
                <a:satOff val="42857"/>
                <a:lumOff val="-6303"/>
                <a:lumMod val="110000"/>
                <a:satMod val="105000"/>
                <a:tint val="67000"/>
                <a:alpha val="81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pPr algn="just"/>
          <a:r>
            <a:rPr lang="ru-RU" sz="1000" b="1" dirty="0" smtClean="0">
              <a:effectLst/>
            </a:rPr>
            <a:t>Максимальное ограничение принимаемых расходных обязательств, сдерживание роста действующих расходных обязательств</a:t>
          </a:r>
          <a:endParaRPr lang="ru-RU" sz="1000" b="1" dirty="0">
            <a:effectLst/>
            <a:latin typeface="+mn-lt"/>
          </a:endParaRPr>
        </a:p>
      </dgm:t>
    </dgm:pt>
    <dgm:pt modelId="{27D5EC55-EBE7-4F5E-B2D3-8B9D306B1F06}" type="parTrans" cxnId="{381582E0-FA31-4F9E-991B-498C2ABEFA5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C47AA44-D171-4B82-8949-84E6CB3259A9}" type="sibTrans" cxnId="{381582E0-FA31-4F9E-991B-498C2ABEFA5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6E17005-DBEF-4D34-AF23-DECF84FDDB19}" type="pres">
      <dgm:prSet presAssocID="{0D76FEF2-21C8-4519-BD53-74D79C7EFA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87D2D-0D20-49AE-BF51-EEFD4AF4164B}" type="pres">
      <dgm:prSet presAssocID="{B80DDA8A-C189-40BE-BBE4-684F03B6FAC5}" presName="parentLin" presStyleCnt="0"/>
      <dgm:spPr/>
    </dgm:pt>
    <dgm:pt modelId="{D3498629-7B8F-49B6-8096-C971EDC947A4}" type="pres">
      <dgm:prSet presAssocID="{B80DDA8A-C189-40BE-BBE4-684F03B6FAC5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83A8DEED-3CA3-4BCD-BD9C-B509C4FB1C78}" type="pres">
      <dgm:prSet presAssocID="{B80DDA8A-C189-40BE-BBE4-684F03B6FAC5}" presName="parentText" presStyleLbl="node1" presStyleIdx="0" presStyleCnt="8" custScaleX="148967" custScaleY="228659" custLinFactNeighborX="87704" custLinFactNeighborY="-47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3BC0F-62E9-4E5D-81CE-1AB2A045770A}" type="pres">
      <dgm:prSet presAssocID="{B80DDA8A-C189-40BE-BBE4-684F03B6FAC5}" presName="negativeSpace" presStyleCnt="0"/>
      <dgm:spPr/>
    </dgm:pt>
    <dgm:pt modelId="{339F8D92-3E57-4F5E-A093-5AE55E4C85A6}" type="pres">
      <dgm:prSet presAssocID="{B80DDA8A-C189-40BE-BBE4-684F03B6FAC5}" presName="childText" presStyleLbl="conFgAcc1" presStyleIdx="0" presStyleCnt="8" custScaleX="100000" custLinFactNeighborY="-1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3FA2A-183E-450F-A881-14AC0DE01559}" type="pres">
      <dgm:prSet presAssocID="{2C4DD5A0-ABC5-4398-B113-5067F191D96C}" presName="spaceBetweenRectangles" presStyleCnt="0"/>
      <dgm:spPr/>
    </dgm:pt>
    <dgm:pt modelId="{704BE07D-B7DF-45A0-AC8B-F0850D1CCCE2}" type="pres">
      <dgm:prSet presAssocID="{D503F171-6A39-453B-9F4A-953FD796D1CB}" presName="parentLin" presStyleCnt="0"/>
      <dgm:spPr/>
    </dgm:pt>
    <dgm:pt modelId="{9BFD889F-1114-42CA-A7A0-8EBC939B326F}" type="pres">
      <dgm:prSet presAssocID="{D503F171-6A39-453B-9F4A-953FD796D1CB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A6F486F1-7CED-4199-93F1-7BF438544657}" type="pres">
      <dgm:prSet presAssocID="{D503F171-6A39-453B-9F4A-953FD796D1CB}" presName="parentText" presStyleLbl="node1" presStyleIdx="1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5F6F0-1951-49E1-9757-DD94BA7DD8D8}" type="pres">
      <dgm:prSet presAssocID="{D503F171-6A39-453B-9F4A-953FD796D1CB}" presName="negativeSpace" presStyleCnt="0"/>
      <dgm:spPr/>
    </dgm:pt>
    <dgm:pt modelId="{54E37189-AFEE-4CB3-A694-4A90D08FD780}" type="pres">
      <dgm:prSet presAssocID="{D503F171-6A39-453B-9F4A-953FD796D1CB}" presName="childText" presStyleLbl="conFgAcc1" presStyleIdx="1" presStyleCnt="8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7E786-C358-4B80-8B15-70C418B55915}" type="pres">
      <dgm:prSet presAssocID="{13120140-9BB1-4DBB-9746-80661D7B2822}" presName="spaceBetweenRectangles" presStyleCnt="0"/>
      <dgm:spPr/>
    </dgm:pt>
    <dgm:pt modelId="{E2BFC5FE-EBB0-48CC-95DE-F0701F99ADAD}" type="pres">
      <dgm:prSet presAssocID="{5A0A890A-EAFA-4DA5-9829-712BADDFB94A}" presName="parentLin" presStyleCnt="0"/>
      <dgm:spPr/>
    </dgm:pt>
    <dgm:pt modelId="{0AC55BAB-3542-42E9-9665-EE26E3C4E733}" type="pres">
      <dgm:prSet presAssocID="{5A0A890A-EAFA-4DA5-9829-712BADDFB94A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8D7EB5CF-1477-41C0-A1E4-50178FED2A95}" type="pres">
      <dgm:prSet presAssocID="{5A0A890A-EAFA-4DA5-9829-712BADDFB94A}" presName="parentText" presStyleLbl="node1" presStyleIdx="2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8AE2A-5B15-465A-B384-65A3C92FFE42}" type="pres">
      <dgm:prSet presAssocID="{5A0A890A-EAFA-4DA5-9829-712BADDFB94A}" presName="negativeSpace" presStyleCnt="0"/>
      <dgm:spPr/>
    </dgm:pt>
    <dgm:pt modelId="{AC5083B6-C118-4C5F-935E-869E9BAD82F8}" type="pres">
      <dgm:prSet presAssocID="{5A0A890A-EAFA-4DA5-9829-712BADDFB94A}" presName="childText" presStyleLbl="conFgAcc1" presStyleIdx="2" presStyleCnt="8" custScaleX="100000" custLinFactNeighborX="-83" custLinFactNeighborY="8159">
        <dgm:presLayoutVars>
          <dgm:bulletEnabled val="1"/>
        </dgm:presLayoutVars>
      </dgm:prSet>
      <dgm:spPr/>
    </dgm:pt>
    <dgm:pt modelId="{5E978FAD-9906-4521-8D8F-7590B6F3B01B}" type="pres">
      <dgm:prSet presAssocID="{8F4622C2-B36E-447D-A852-934A7E41E7B5}" presName="spaceBetweenRectangles" presStyleCnt="0"/>
      <dgm:spPr/>
    </dgm:pt>
    <dgm:pt modelId="{2E3970CE-0863-4FC1-919C-1818209A9D44}" type="pres">
      <dgm:prSet presAssocID="{8BCE3C92-41A3-41DD-8EC8-5AE08FB253A4}" presName="parentLin" presStyleCnt="0"/>
      <dgm:spPr/>
    </dgm:pt>
    <dgm:pt modelId="{F26EFD8B-7CFC-45E8-AD32-0ED8ED990192}" type="pres">
      <dgm:prSet presAssocID="{8BCE3C92-41A3-41DD-8EC8-5AE08FB253A4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FD828EBB-2FE5-481B-9F21-6CCD8F88AC1E}" type="pres">
      <dgm:prSet presAssocID="{8BCE3C92-41A3-41DD-8EC8-5AE08FB253A4}" presName="parentText" presStyleLbl="node1" presStyleIdx="3" presStyleCnt="8" custScaleX="142857" custScaleY="228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8422D-CF4E-4A7C-BD7C-E782101EAB07}" type="pres">
      <dgm:prSet presAssocID="{8BCE3C92-41A3-41DD-8EC8-5AE08FB253A4}" presName="negativeSpace" presStyleCnt="0"/>
      <dgm:spPr/>
    </dgm:pt>
    <dgm:pt modelId="{FF10539C-D932-4077-BE75-D57121BEF63F}" type="pres">
      <dgm:prSet presAssocID="{8BCE3C92-41A3-41DD-8EC8-5AE08FB253A4}" presName="childText" presStyleLbl="conFgAcc1" presStyleIdx="3" presStyleCnt="8" custScaleX="100000">
        <dgm:presLayoutVars>
          <dgm:bulletEnabled val="1"/>
        </dgm:presLayoutVars>
      </dgm:prSet>
      <dgm:spPr/>
    </dgm:pt>
    <dgm:pt modelId="{8D364BD1-F750-435C-B2BE-5DC2F73ADB0D}" type="pres">
      <dgm:prSet presAssocID="{1C47AA44-D171-4B82-8949-84E6CB3259A9}" presName="spaceBetweenRectangles" presStyleCnt="0"/>
      <dgm:spPr/>
    </dgm:pt>
    <dgm:pt modelId="{0CE810BA-5F28-454C-B35B-967F5885C1A1}" type="pres">
      <dgm:prSet presAssocID="{F2C71F74-3E5C-46D0-9F9E-D6280B0BBCB6}" presName="parentLin" presStyleCnt="0"/>
      <dgm:spPr/>
    </dgm:pt>
    <dgm:pt modelId="{569BBC49-1C8F-416F-9F52-F589BB780395}" type="pres">
      <dgm:prSet presAssocID="{F2C71F74-3E5C-46D0-9F9E-D6280B0BBCB6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7CD65F80-4CA1-49CB-AC68-59C3F6D866A2}" type="pres">
      <dgm:prSet presAssocID="{F2C71F74-3E5C-46D0-9F9E-D6280B0BBCB6}" presName="parentText" presStyleLbl="node1" presStyleIdx="4" presStyleCnt="8" custScaleX="14285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E1E30-843C-4CED-91D1-5C2F82635451}" type="pres">
      <dgm:prSet presAssocID="{F2C71F74-3E5C-46D0-9F9E-D6280B0BBCB6}" presName="negativeSpace" presStyleCnt="0"/>
      <dgm:spPr/>
    </dgm:pt>
    <dgm:pt modelId="{239A16E2-1CA1-42AE-BF99-61B9DF1A2C14}" type="pres">
      <dgm:prSet presAssocID="{F2C71F74-3E5C-46D0-9F9E-D6280B0BBCB6}" presName="childText" presStyleLbl="conFgAcc1" presStyleIdx="4" presStyleCnt="8" custScaleX="100000" custLinFactNeighborX="-41" custLinFactNeighborY="34889">
        <dgm:presLayoutVars>
          <dgm:bulletEnabled val="1"/>
        </dgm:presLayoutVars>
      </dgm:prSet>
      <dgm:spPr/>
    </dgm:pt>
    <dgm:pt modelId="{38E452DD-3B5F-4930-AE03-CC9CD5FF6DFF}" type="pres">
      <dgm:prSet presAssocID="{C18C104C-9B9F-46DF-A3ED-C0B49A86FA16}" presName="spaceBetweenRectangles" presStyleCnt="0"/>
      <dgm:spPr/>
    </dgm:pt>
    <dgm:pt modelId="{3BD1B106-91D4-46D3-9429-66FEE0A18E25}" type="pres">
      <dgm:prSet presAssocID="{76279205-646A-4FA7-B8BA-E7DE81C37807}" presName="parentLin" presStyleCnt="0"/>
      <dgm:spPr/>
    </dgm:pt>
    <dgm:pt modelId="{803F22B2-6A58-41AA-93D2-3E3E8EA87A1D}" type="pres">
      <dgm:prSet presAssocID="{76279205-646A-4FA7-B8BA-E7DE81C37807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1F3A675F-2B7B-4235-A35C-E309555CE571}" type="pres">
      <dgm:prSet presAssocID="{76279205-646A-4FA7-B8BA-E7DE81C37807}" presName="parentText" presStyleLbl="node1" presStyleIdx="5" presStyleCnt="8" custScaleX="14285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62E9-3762-4750-841A-5B26FAEE6315}" type="pres">
      <dgm:prSet presAssocID="{76279205-646A-4FA7-B8BA-E7DE81C37807}" presName="negativeSpace" presStyleCnt="0"/>
      <dgm:spPr/>
    </dgm:pt>
    <dgm:pt modelId="{0CC8F8DD-402C-47E0-892B-B002BF58C96C}" type="pres">
      <dgm:prSet presAssocID="{76279205-646A-4FA7-B8BA-E7DE81C37807}" presName="childText" presStyleLbl="conFgAcc1" presStyleIdx="5" presStyleCnt="8" custScaleX="100000">
        <dgm:presLayoutVars>
          <dgm:bulletEnabled val="1"/>
        </dgm:presLayoutVars>
      </dgm:prSet>
      <dgm:spPr/>
    </dgm:pt>
    <dgm:pt modelId="{95DF11B8-CFEB-4437-B08F-A286A3F8473C}" type="pres">
      <dgm:prSet presAssocID="{4A3C6FCF-9CAD-4501-9F6F-4129BDF3DE6E}" presName="spaceBetweenRectangles" presStyleCnt="0"/>
      <dgm:spPr/>
    </dgm:pt>
    <dgm:pt modelId="{3A367FC0-EAD4-465C-9D8D-666C14857FBC}" type="pres">
      <dgm:prSet presAssocID="{51A21451-0158-42E7-B5EE-A5A0F9128A8A}" presName="parentLin" presStyleCnt="0"/>
      <dgm:spPr/>
    </dgm:pt>
    <dgm:pt modelId="{49A729BF-1C03-4AF5-AE5F-7EC7249B425E}" type="pres">
      <dgm:prSet presAssocID="{51A21451-0158-42E7-B5EE-A5A0F9128A8A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0A1B5899-4FD4-4A71-AE57-E3C387F75AE4}" type="pres">
      <dgm:prSet presAssocID="{51A21451-0158-42E7-B5EE-A5A0F9128A8A}" presName="parentText" presStyleLbl="node1" presStyleIdx="6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91856-404F-4C75-92BD-94243EF6B9C7}" type="pres">
      <dgm:prSet presAssocID="{51A21451-0158-42E7-B5EE-A5A0F9128A8A}" presName="negativeSpace" presStyleCnt="0"/>
      <dgm:spPr/>
    </dgm:pt>
    <dgm:pt modelId="{C3FA03B6-D1A5-4273-9200-D293B6764778}" type="pres">
      <dgm:prSet presAssocID="{51A21451-0158-42E7-B5EE-A5A0F9128A8A}" presName="childText" presStyleLbl="conFgAcc1" presStyleIdx="6" presStyleCnt="8" custScaleX="100000">
        <dgm:presLayoutVars>
          <dgm:bulletEnabled val="1"/>
        </dgm:presLayoutVars>
      </dgm:prSet>
      <dgm:spPr/>
    </dgm:pt>
    <dgm:pt modelId="{35912BBE-FC28-4BF2-A78A-9301D73BAFAE}" type="pres">
      <dgm:prSet presAssocID="{229E134C-036B-47CB-B932-FBDA994BA719}" presName="spaceBetweenRectangles" presStyleCnt="0"/>
      <dgm:spPr/>
    </dgm:pt>
    <dgm:pt modelId="{1B7DB8E9-C93D-4E64-82B7-29791C1B735E}" type="pres">
      <dgm:prSet presAssocID="{5C67038F-4DE9-4B85-B3E6-11A79B67C882}" presName="parentLin" presStyleCnt="0"/>
      <dgm:spPr/>
    </dgm:pt>
    <dgm:pt modelId="{83A6726C-0F7B-4D9F-8E99-D3DB482D95B6}" type="pres">
      <dgm:prSet presAssocID="{5C67038F-4DE9-4B85-B3E6-11A79B67C882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C2E66F8B-C16F-45FA-98CA-E1314B3F237B}" type="pres">
      <dgm:prSet presAssocID="{5C67038F-4DE9-4B85-B3E6-11A79B67C882}" presName="parentText" presStyleLbl="node1" presStyleIdx="7" presStyleCnt="8" custScaleX="146579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F8648-10C9-4402-822A-E44C0199DCBE}" type="pres">
      <dgm:prSet presAssocID="{5C67038F-4DE9-4B85-B3E6-11A79B67C882}" presName="negativeSpace" presStyleCnt="0"/>
      <dgm:spPr/>
    </dgm:pt>
    <dgm:pt modelId="{ABF43DEA-CEC5-43C3-AF31-6F544F3EAF33}" type="pres">
      <dgm:prSet presAssocID="{5C67038F-4DE9-4B85-B3E6-11A79B67C882}" presName="childText" presStyleLbl="conFgAcc1" presStyleIdx="7" presStyleCnt="8" custScaleX="100000" custLinFactNeighborX="138" custLinFactNeighborY="34263">
        <dgm:presLayoutVars>
          <dgm:bulletEnabled val="1"/>
        </dgm:presLayoutVars>
      </dgm:prSet>
      <dgm:spPr/>
    </dgm:pt>
  </dgm:ptLst>
  <dgm:cxnLst>
    <dgm:cxn modelId="{1F5EF314-E409-4E4D-BA7B-78D2985FDF91}" srcId="{0D76FEF2-21C8-4519-BD53-74D79C7EFA2D}" destId="{5A0A890A-EAFA-4DA5-9829-712BADDFB94A}" srcOrd="2" destOrd="0" parTransId="{46F0157F-F519-4412-82BD-A635887986FD}" sibTransId="{8F4622C2-B36E-447D-A852-934A7E41E7B5}"/>
    <dgm:cxn modelId="{739497A5-D64A-4772-A674-0F8743E40AC8}" type="presOf" srcId="{5A0A890A-EAFA-4DA5-9829-712BADDFB94A}" destId="{8D7EB5CF-1477-41C0-A1E4-50178FED2A95}" srcOrd="1" destOrd="0" presId="urn:microsoft.com/office/officeart/2005/8/layout/list1"/>
    <dgm:cxn modelId="{C628C346-41FF-42A4-86E8-76E72D7DF9C6}" srcId="{0D76FEF2-21C8-4519-BD53-74D79C7EFA2D}" destId="{B80DDA8A-C189-40BE-BBE4-684F03B6FAC5}" srcOrd="0" destOrd="0" parTransId="{ABB66BD3-7425-46F1-8924-429AF366DC60}" sibTransId="{2C4DD5A0-ABC5-4398-B113-5067F191D96C}"/>
    <dgm:cxn modelId="{224553D2-69B0-4808-B126-93D26E5EA298}" type="presOf" srcId="{18261F6A-01ED-4D6B-B4E5-B5A1CA6D8AF6}" destId="{339F8D92-3E57-4F5E-A093-5AE55E4C85A6}" srcOrd="0" destOrd="0" presId="urn:microsoft.com/office/officeart/2005/8/layout/list1"/>
    <dgm:cxn modelId="{6336119C-6086-41B3-8895-6C6CA0712429}" type="presOf" srcId="{D503F171-6A39-453B-9F4A-953FD796D1CB}" destId="{9BFD889F-1114-42CA-A7A0-8EBC939B326F}" srcOrd="0" destOrd="0" presId="urn:microsoft.com/office/officeart/2005/8/layout/list1"/>
    <dgm:cxn modelId="{176383E9-239F-4E7D-938E-A60277E1E5F3}" srcId="{0D76FEF2-21C8-4519-BD53-74D79C7EFA2D}" destId="{51A21451-0158-42E7-B5EE-A5A0F9128A8A}" srcOrd="6" destOrd="0" parTransId="{D731E724-E3EC-4145-9FC7-DB42FB15EDEF}" sibTransId="{229E134C-036B-47CB-B932-FBDA994BA719}"/>
    <dgm:cxn modelId="{7B2FFE06-C268-4E37-B60F-CEBCA607BAEB}" srcId="{0D76FEF2-21C8-4519-BD53-74D79C7EFA2D}" destId="{F2C71F74-3E5C-46D0-9F9E-D6280B0BBCB6}" srcOrd="4" destOrd="0" parTransId="{D087F0A1-9049-47C9-9518-DEB3CB26EF0F}" sibTransId="{C18C104C-9B9F-46DF-A3ED-C0B49A86FA16}"/>
    <dgm:cxn modelId="{B5A84F0A-EE38-48BC-ADF6-0B4A1B9B9DE5}" type="presOf" srcId="{8BCE3C92-41A3-41DD-8EC8-5AE08FB253A4}" destId="{FD828EBB-2FE5-481B-9F21-6CCD8F88AC1E}" srcOrd="1" destOrd="0" presId="urn:microsoft.com/office/officeart/2005/8/layout/list1"/>
    <dgm:cxn modelId="{BAB030FC-B9B8-43F5-9A5B-8CAB066791C0}" type="presOf" srcId="{76279205-646A-4FA7-B8BA-E7DE81C37807}" destId="{1F3A675F-2B7B-4235-A35C-E309555CE571}" srcOrd="1" destOrd="0" presId="urn:microsoft.com/office/officeart/2005/8/layout/list1"/>
    <dgm:cxn modelId="{68840D81-4594-4D50-9A38-21AD2833DD06}" type="presOf" srcId="{D503F171-6A39-453B-9F4A-953FD796D1CB}" destId="{A6F486F1-7CED-4199-93F1-7BF438544657}" srcOrd="1" destOrd="0" presId="urn:microsoft.com/office/officeart/2005/8/layout/list1"/>
    <dgm:cxn modelId="{727E1560-5584-4D7C-9750-34D3100A6F28}" srcId="{0D76FEF2-21C8-4519-BD53-74D79C7EFA2D}" destId="{D503F171-6A39-453B-9F4A-953FD796D1CB}" srcOrd="1" destOrd="0" parTransId="{5F983626-3D76-428A-8AFE-3FAB4A5654D6}" sibTransId="{13120140-9BB1-4DBB-9746-80661D7B2822}"/>
    <dgm:cxn modelId="{A27C6E18-3240-4E17-96EB-B6FE1D793C21}" type="presOf" srcId="{0D76FEF2-21C8-4519-BD53-74D79C7EFA2D}" destId="{B6E17005-DBEF-4D34-AF23-DECF84FDDB19}" srcOrd="0" destOrd="0" presId="urn:microsoft.com/office/officeart/2005/8/layout/list1"/>
    <dgm:cxn modelId="{15C17929-6A4E-466B-9380-F6270CCED957}" type="presOf" srcId="{B80DDA8A-C189-40BE-BBE4-684F03B6FAC5}" destId="{D3498629-7B8F-49B6-8096-C971EDC947A4}" srcOrd="0" destOrd="0" presId="urn:microsoft.com/office/officeart/2005/8/layout/list1"/>
    <dgm:cxn modelId="{381582E0-FA31-4F9E-991B-498C2ABEFA52}" srcId="{0D76FEF2-21C8-4519-BD53-74D79C7EFA2D}" destId="{8BCE3C92-41A3-41DD-8EC8-5AE08FB253A4}" srcOrd="3" destOrd="0" parTransId="{27D5EC55-EBE7-4F5E-B2D3-8B9D306B1F06}" sibTransId="{1C47AA44-D171-4B82-8949-84E6CB3259A9}"/>
    <dgm:cxn modelId="{782BE15E-4AA8-463A-8D77-FA5962E67BF5}" type="presOf" srcId="{F2C71F74-3E5C-46D0-9F9E-D6280B0BBCB6}" destId="{569BBC49-1C8F-416F-9F52-F589BB780395}" srcOrd="0" destOrd="0" presId="urn:microsoft.com/office/officeart/2005/8/layout/list1"/>
    <dgm:cxn modelId="{F11E4AB8-0608-4D13-AD7D-EC0F7B74431C}" type="presOf" srcId="{5C67038F-4DE9-4B85-B3E6-11A79B67C882}" destId="{83A6726C-0F7B-4D9F-8E99-D3DB482D95B6}" srcOrd="0" destOrd="0" presId="urn:microsoft.com/office/officeart/2005/8/layout/list1"/>
    <dgm:cxn modelId="{D87F4EF7-248D-49F9-9263-E46FB01B5717}" srcId="{B80DDA8A-C189-40BE-BBE4-684F03B6FAC5}" destId="{18261F6A-01ED-4D6B-B4E5-B5A1CA6D8AF6}" srcOrd="0" destOrd="0" parTransId="{D14DB2F9-B54A-4593-B8BB-DA45CD952109}" sibTransId="{1ABAC199-D4D2-491D-97AE-E8561BE839B1}"/>
    <dgm:cxn modelId="{2D28C5F5-EB9E-4601-8D8A-1030D8D57B78}" type="presOf" srcId="{51A21451-0158-42E7-B5EE-A5A0F9128A8A}" destId="{0A1B5899-4FD4-4A71-AE57-E3C387F75AE4}" srcOrd="1" destOrd="0" presId="urn:microsoft.com/office/officeart/2005/8/layout/list1"/>
    <dgm:cxn modelId="{D5918AFB-84BC-412A-B62E-1D78465EDEDB}" type="presOf" srcId="{76279205-646A-4FA7-B8BA-E7DE81C37807}" destId="{803F22B2-6A58-41AA-93D2-3E3E8EA87A1D}" srcOrd="0" destOrd="0" presId="urn:microsoft.com/office/officeart/2005/8/layout/list1"/>
    <dgm:cxn modelId="{3632CF59-14C3-459B-B600-74E9CCB9974D}" type="presOf" srcId="{51A21451-0158-42E7-B5EE-A5A0F9128A8A}" destId="{49A729BF-1C03-4AF5-AE5F-7EC7249B425E}" srcOrd="0" destOrd="0" presId="urn:microsoft.com/office/officeart/2005/8/layout/list1"/>
    <dgm:cxn modelId="{27B60942-7143-48AA-B3B4-14B86F32ABBA}" srcId="{0D76FEF2-21C8-4519-BD53-74D79C7EFA2D}" destId="{5C67038F-4DE9-4B85-B3E6-11A79B67C882}" srcOrd="7" destOrd="0" parTransId="{F0D277AF-DFC5-4195-8057-DF96C2C7556C}" sibTransId="{4BB2565E-BD59-4E5C-97F7-9E1541F51697}"/>
    <dgm:cxn modelId="{1074A504-BA8C-4B60-A35C-EB4A233996AD}" srcId="{0D76FEF2-21C8-4519-BD53-74D79C7EFA2D}" destId="{76279205-646A-4FA7-B8BA-E7DE81C37807}" srcOrd="5" destOrd="0" parTransId="{71797A09-CE1E-4F2B-9D6F-C9298A7151F0}" sibTransId="{4A3C6FCF-9CAD-4501-9F6F-4129BDF3DE6E}"/>
    <dgm:cxn modelId="{8E020389-315D-4C46-9985-2C6B07F32BDF}" type="presOf" srcId="{B80DDA8A-C189-40BE-BBE4-684F03B6FAC5}" destId="{83A8DEED-3CA3-4BCD-BD9C-B509C4FB1C78}" srcOrd="1" destOrd="0" presId="urn:microsoft.com/office/officeart/2005/8/layout/list1"/>
    <dgm:cxn modelId="{5950998E-7B5F-4DB3-BB0D-BBCC71CD7466}" type="presOf" srcId="{5A0A890A-EAFA-4DA5-9829-712BADDFB94A}" destId="{0AC55BAB-3542-42E9-9665-EE26E3C4E733}" srcOrd="0" destOrd="0" presId="urn:microsoft.com/office/officeart/2005/8/layout/list1"/>
    <dgm:cxn modelId="{71577300-933D-4540-9FCB-BA06105D3689}" type="presOf" srcId="{8BCE3C92-41A3-41DD-8EC8-5AE08FB253A4}" destId="{F26EFD8B-7CFC-45E8-AD32-0ED8ED990192}" srcOrd="0" destOrd="0" presId="urn:microsoft.com/office/officeart/2005/8/layout/list1"/>
    <dgm:cxn modelId="{26D63C4E-C527-445F-989B-33E7B53B44A5}" type="presOf" srcId="{5C67038F-4DE9-4B85-B3E6-11A79B67C882}" destId="{C2E66F8B-C16F-45FA-98CA-E1314B3F237B}" srcOrd="1" destOrd="0" presId="urn:microsoft.com/office/officeart/2005/8/layout/list1"/>
    <dgm:cxn modelId="{484869E7-997C-474F-AE26-C14C2018C2F7}" type="presOf" srcId="{F2C71F74-3E5C-46D0-9F9E-D6280B0BBCB6}" destId="{7CD65F80-4CA1-49CB-AC68-59C3F6D866A2}" srcOrd="1" destOrd="0" presId="urn:microsoft.com/office/officeart/2005/8/layout/list1"/>
    <dgm:cxn modelId="{60D195E5-5A21-4786-9DBE-A317BC42F84A}" type="presParOf" srcId="{B6E17005-DBEF-4D34-AF23-DECF84FDDB19}" destId="{D3787D2D-0D20-49AE-BF51-EEFD4AF4164B}" srcOrd="0" destOrd="0" presId="urn:microsoft.com/office/officeart/2005/8/layout/list1"/>
    <dgm:cxn modelId="{1E31FE12-BBA9-4190-9990-365AD4A6F0F2}" type="presParOf" srcId="{D3787D2D-0D20-49AE-BF51-EEFD4AF4164B}" destId="{D3498629-7B8F-49B6-8096-C971EDC947A4}" srcOrd="0" destOrd="0" presId="urn:microsoft.com/office/officeart/2005/8/layout/list1"/>
    <dgm:cxn modelId="{3F102696-70D4-4674-B519-F6E76AEB0E7E}" type="presParOf" srcId="{D3787D2D-0D20-49AE-BF51-EEFD4AF4164B}" destId="{83A8DEED-3CA3-4BCD-BD9C-B509C4FB1C78}" srcOrd="1" destOrd="0" presId="urn:microsoft.com/office/officeart/2005/8/layout/list1"/>
    <dgm:cxn modelId="{54A2E595-F057-4E0D-BD6C-D2CB919E528C}" type="presParOf" srcId="{B6E17005-DBEF-4D34-AF23-DECF84FDDB19}" destId="{3FC3BC0F-62E9-4E5D-81CE-1AB2A045770A}" srcOrd="1" destOrd="0" presId="urn:microsoft.com/office/officeart/2005/8/layout/list1"/>
    <dgm:cxn modelId="{D1489310-0EF9-4D34-BE34-39D460EB74A0}" type="presParOf" srcId="{B6E17005-DBEF-4D34-AF23-DECF84FDDB19}" destId="{339F8D92-3E57-4F5E-A093-5AE55E4C85A6}" srcOrd="2" destOrd="0" presId="urn:microsoft.com/office/officeart/2005/8/layout/list1"/>
    <dgm:cxn modelId="{CDEE0686-A758-4905-A3F8-23FB30658E89}" type="presParOf" srcId="{B6E17005-DBEF-4D34-AF23-DECF84FDDB19}" destId="{8493FA2A-183E-450F-A881-14AC0DE01559}" srcOrd="3" destOrd="0" presId="urn:microsoft.com/office/officeart/2005/8/layout/list1"/>
    <dgm:cxn modelId="{8EAF05A9-66C9-48AE-AB1B-5389B621BB56}" type="presParOf" srcId="{B6E17005-DBEF-4D34-AF23-DECF84FDDB19}" destId="{704BE07D-B7DF-45A0-AC8B-F0850D1CCCE2}" srcOrd="4" destOrd="0" presId="urn:microsoft.com/office/officeart/2005/8/layout/list1"/>
    <dgm:cxn modelId="{E0BBF213-4485-4E85-9BD7-80F588067AF0}" type="presParOf" srcId="{704BE07D-B7DF-45A0-AC8B-F0850D1CCCE2}" destId="{9BFD889F-1114-42CA-A7A0-8EBC939B326F}" srcOrd="0" destOrd="0" presId="urn:microsoft.com/office/officeart/2005/8/layout/list1"/>
    <dgm:cxn modelId="{7D6CA596-7475-485B-A9E1-5568BA1C9720}" type="presParOf" srcId="{704BE07D-B7DF-45A0-AC8B-F0850D1CCCE2}" destId="{A6F486F1-7CED-4199-93F1-7BF438544657}" srcOrd="1" destOrd="0" presId="urn:microsoft.com/office/officeart/2005/8/layout/list1"/>
    <dgm:cxn modelId="{FDFFAB74-AC5E-42B3-8734-6B78D8FDD4A8}" type="presParOf" srcId="{B6E17005-DBEF-4D34-AF23-DECF84FDDB19}" destId="{C1C5F6F0-1951-49E1-9757-DD94BA7DD8D8}" srcOrd="5" destOrd="0" presId="urn:microsoft.com/office/officeart/2005/8/layout/list1"/>
    <dgm:cxn modelId="{6E7A4F41-9B67-44C7-B203-9288FD22D949}" type="presParOf" srcId="{B6E17005-DBEF-4D34-AF23-DECF84FDDB19}" destId="{54E37189-AFEE-4CB3-A694-4A90D08FD780}" srcOrd="6" destOrd="0" presId="urn:microsoft.com/office/officeart/2005/8/layout/list1"/>
    <dgm:cxn modelId="{66BCD0F8-E5C3-45B5-869F-50E3C0DA982A}" type="presParOf" srcId="{B6E17005-DBEF-4D34-AF23-DECF84FDDB19}" destId="{21E7E786-C358-4B80-8B15-70C418B55915}" srcOrd="7" destOrd="0" presId="urn:microsoft.com/office/officeart/2005/8/layout/list1"/>
    <dgm:cxn modelId="{29201922-63DD-4E04-AC92-EA20314023F6}" type="presParOf" srcId="{B6E17005-DBEF-4D34-AF23-DECF84FDDB19}" destId="{E2BFC5FE-EBB0-48CC-95DE-F0701F99ADAD}" srcOrd="8" destOrd="0" presId="urn:microsoft.com/office/officeart/2005/8/layout/list1"/>
    <dgm:cxn modelId="{D4631CE4-0728-4D6A-A740-09F92C855C51}" type="presParOf" srcId="{E2BFC5FE-EBB0-48CC-95DE-F0701F99ADAD}" destId="{0AC55BAB-3542-42E9-9665-EE26E3C4E733}" srcOrd="0" destOrd="0" presId="urn:microsoft.com/office/officeart/2005/8/layout/list1"/>
    <dgm:cxn modelId="{38CF85D8-5EA6-4F5B-9692-D01FB20F15C8}" type="presParOf" srcId="{E2BFC5FE-EBB0-48CC-95DE-F0701F99ADAD}" destId="{8D7EB5CF-1477-41C0-A1E4-50178FED2A95}" srcOrd="1" destOrd="0" presId="urn:microsoft.com/office/officeart/2005/8/layout/list1"/>
    <dgm:cxn modelId="{CD715234-0871-4DAA-8B08-95C86E80F316}" type="presParOf" srcId="{B6E17005-DBEF-4D34-AF23-DECF84FDDB19}" destId="{2B88AE2A-5B15-465A-B384-65A3C92FFE42}" srcOrd="9" destOrd="0" presId="urn:microsoft.com/office/officeart/2005/8/layout/list1"/>
    <dgm:cxn modelId="{CC04180B-F32F-4FB0-8271-5A8660717CFF}" type="presParOf" srcId="{B6E17005-DBEF-4D34-AF23-DECF84FDDB19}" destId="{AC5083B6-C118-4C5F-935E-869E9BAD82F8}" srcOrd="10" destOrd="0" presId="urn:microsoft.com/office/officeart/2005/8/layout/list1"/>
    <dgm:cxn modelId="{5A372271-FB7F-405C-88BA-85836DDBE723}" type="presParOf" srcId="{B6E17005-DBEF-4D34-AF23-DECF84FDDB19}" destId="{5E978FAD-9906-4521-8D8F-7590B6F3B01B}" srcOrd="11" destOrd="0" presId="urn:microsoft.com/office/officeart/2005/8/layout/list1"/>
    <dgm:cxn modelId="{644FE228-3CE2-4C65-9C63-C6F1D3452A05}" type="presParOf" srcId="{B6E17005-DBEF-4D34-AF23-DECF84FDDB19}" destId="{2E3970CE-0863-4FC1-919C-1818209A9D44}" srcOrd="12" destOrd="0" presId="urn:microsoft.com/office/officeart/2005/8/layout/list1"/>
    <dgm:cxn modelId="{76C5C8AA-3D3A-4488-8F31-DCA9C177DDFD}" type="presParOf" srcId="{2E3970CE-0863-4FC1-919C-1818209A9D44}" destId="{F26EFD8B-7CFC-45E8-AD32-0ED8ED990192}" srcOrd="0" destOrd="0" presId="urn:microsoft.com/office/officeart/2005/8/layout/list1"/>
    <dgm:cxn modelId="{E55A4985-863C-43F5-BB07-66BFAE9E2383}" type="presParOf" srcId="{2E3970CE-0863-4FC1-919C-1818209A9D44}" destId="{FD828EBB-2FE5-481B-9F21-6CCD8F88AC1E}" srcOrd="1" destOrd="0" presId="urn:microsoft.com/office/officeart/2005/8/layout/list1"/>
    <dgm:cxn modelId="{BF21602C-89C6-4332-A8FE-50B9C12A41C7}" type="presParOf" srcId="{B6E17005-DBEF-4D34-AF23-DECF84FDDB19}" destId="{A7F8422D-CF4E-4A7C-BD7C-E782101EAB07}" srcOrd="13" destOrd="0" presId="urn:microsoft.com/office/officeart/2005/8/layout/list1"/>
    <dgm:cxn modelId="{B822EE35-BF73-4C02-B43B-2CFE092B7672}" type="presParOf" srcId="{B6E17005-DBEF-4D34-AF23-DECF84FDDB19}" destId="{FF10539C-D932-4077-BE75-D57121BEF63F}" srcOrd="14" destOrd="0" presId="urn:microsoft.com/office/officeart/2005/8/layout/list1"/>
    <dgm:cxn modelId="{84FFF675-31B1-4920-A467-08033A2D192D}" type="presParOf" srcId="{B6E17005-DBEF-4D34-AF23-DECF84FDDB19}" destId="{8D364BD1-F750-435C-B2BE-5DC2F73ADB0D}" srcOrd="15" destOrd="0" presId="urn:microsoft.com/office/officeart/2005/8/layout/list1"/>
    <dgm:cxn modelId="{C9AD4D7C-4300-40AA-9182-9292FA997A20}" type="presParOf" srcId="{B6E17005-DBEF-4D34-AF23-DECF84FDDB19}" destId="{0CE810BA-5F28-454C-B35B-967F5885C1A1}" srcOrd="16" destOrd="0" presId="urn:microsoft.com/office/officeart/2005/8/layout/list1"/>
    <dgm:cxn modelId="{623CF3BA-B9BA-4504-AE1B-96959896489F}" type="presParOf" srcId="{0CE810BA-5F28-454C-B35B-967F5885C1A1}" destId="{569BBC49-1C8F-416F-9F52-F589BB780395}" srcOrd="0" destOrd="0" presId="urn:microsoft.com/office/officeart/2005/8/layout/list1"/>
    <dgm:cxn modelId="{3DC3E351-1D69-46DD-B89A-7EBAEDFB2687}" type="presParOf" srcId="{0CE810BA-5F28-454C-B35B-967F5885C1A1}" destId="{7CD65F80-4CA1-49CB-AC68-59C3F6D866A2}" srcOrd="1" destOrd="0" presId="urn:microsoft.com/office/officeart/2005/8/layout/list1"/>
    <dgm:cxn modelId="{54A82286-818A-4966-88E8-1BC3397B4C2C}" type="presParOf" srcId="{B6E17005-DBEF-4D34-AF23-DECF84FDDB19}" destId="{0D7E1E30-843C-4CED-91D1-5C2F82635451}" srcOrd="17" destOrd="0" presId="urn:microsoft.com/office/officeart/2005/8/layout/list1"/>
    <dgm:cxn modelId="{099C877F-544E-4E4D-9BC1-0CCFF41CF0C7}" type="presParOf" srcId="{B6E17005-DBEF-4D34-AF23-DECF84FDDB19}" destId="{239A16E2-1CA1-42AE-BF99-61B9DF1A2C14}" srcOrd="18" destOrd="0" presId="urn:microsoft.com/office/officeart/2005/8/layout/list1"/>
    <dgm:cxn modelId="{8A33C3A9-D465-46FD-804F-2A5210019F46}" type="presParOf" srcId="{B6E17005-DBEF-4D34-AF23-DECF84FDDB19}" destId="{38E452DD-3B5F-4930-AE03-CC9CD5FF6DFF}" srcOrd="19" destOrd="0" presId="urn:microsoft.com/office/officeart/2005/8/layout/list1"/>
    <dgm:cxn modelId="{A61C790F-C64E-4D60-8C4C-A6457DDA8F0E}" type="presParOf" srcId="{B6E17005-DBEF-4D34-AF23-DECF84FDDB19}" destId="{3BD1B106-91D4-46D3-9429-66FEE0A18E25}" srcOrd="20" destOrd="0" presId="urn:microsoft.com/office/officeart/2005/8/layout/list1"/>
    <dgm:cxn modelId="{ACA4C9AF-FECA-49C4-9268-949216DC4A0D}" type="presParOf" srcId="{3BD1B106-91D4-46D3-9429-66FEE0A18E25}" destId="{803F22B2-6A58-41AA-93D2-3E3E8EA87A1D}" srcOrd="0" destOrd="0" presId="urn:microsoft.com/office/officeart/2005/8/layout/list1"/>
    <dgm:cxn modelId="{18F97F67-4347-48C3-846D-C79F73A9D2F3}" type="presParOf" srcId="{3BD1B106-91D4-46D3-9429-66FEE0A18E25}" destId="{1F3A675F-2B7B-4235-A35C-E309555CE571}" srcOrd="1" destOrd="0" presId="urn:microsoft.com/office/officeart/2005/8/layout/list1"/>
    <dgm:cxn modelId="{B13658C0-C5A1-4FE8-AEA6-6DA2A2FB43CA}" type="presParOf" srcId="{B6E17005-DBEF-4D34-AF23-DECF84FDDB19}" destId="{AAD262E9-3762-4750-841A-5B26FAEE6315}" srcOrd="21" destOrd="0" presId="urn:microsoft.com/office/officeart/2005/8/layout/list1"/>
    <dgm:cxn modelId="{FCD12D74-D45F-42F9-8B6A-515A87FAA9AD}" type="presParOf" srcId="{B6E17005-DBEF-4D34-AF23-DECF84FDDB19}" destId="{0CC8F8DD-402C-47E0-892B-B002BF58C96C}" srcOrd="22" destOrd="0" presId="urn:microsoft.com/office/officeart/2005/8/layout/list1"/>
    <dgm:cxn modelId="{EF7493DD-D367-4A41-990B-B75E83B12137}" type="presParOf" srcId="{B6E17005-DBEF-4D34-AF23-DECF84FDDB19}" destId="{95DF11B8-CFEB-4437-B08F-A286A3F8473C}" srcOrd="23" destOrd="0" presId="urn:microsoft.com/office/officeart/2005/8/layout/list1"/>
    <dgm:cxn modelId="{15F1FEB2-F1B9-4198-8AD9-1ACA599CF930}" type="presParOf" srcId="{B6E17005-DBEF-4D34-AF23-DECF84FDDB19}" destId="{3A367FC0-EAD4-465C-9D8D-666C14857FBC}" srcOrd="24" destOrd="0" presId="urn:microsoft.com/office/officeart/2005/8/layout/list1"/>
    <dgm:cxn modelId="{E3EE5972-DD29-4607-96D0-77AE09EE0B23}" type="presParOf" srcId="{3A367FC0-EAD4-465C-9D8D-666C14857FBC}" destId="{49A729BF-1C03-4AF5-AE5F-7EC7249B425E}" srcOrd="0" destOrd="0" presId="urn:microsoft.com/office/officeart/2005/8/layout/list1"/>
    <dgm:cxn modelId="{1C9BA961-7C3D-4600-AF35-9C0C807CC0AF}" type="presParOf" srcId="{3A367FC0-EAD4-465C-9D8D-666C14857FBC}" destId="{0A1B5899-4FD4-4A71-AE57-E3C387F75AE4}" srcOrd="1" destOrd="0" presId="urn:microsoft.com/office/officeart/2005/8/layout/list1"/>
    <dgm:cxn modelId="{E8CB48B2-2CAB-4A87-A2B7-32E476378356}" type="presParOf" srcId="{B6E17005-DBEF-4D34-AF23-DECF84FDDB19}" destId="{9CC91856-404F-4C75-92BD-94243EF6B9C7}" srcOrd="25" destOrd="0" presId="urn:microsoft.com/office/officeart/2005/8/layout/list1"/>
    <dgm:cxn modelId="{AE2DEAA2-378B-46C4-9F8D-6029D9F8C710}" type="presParOf" srcId="{B6E17005-DBEF-4D34-AF23-DECF84FDDB19}" destId="{C3FA03B6-D1A5-4273-9200-D293B6764778}" srcOrd="26" destOrd="0" presId="urn:microsoft.com/office/officeart/2005/8/layout/list1"/>
    <dgm:cxn modelId="{736A48ED-E9EC-4175-81BD-5456B941292B}" type="presParOf" srcId="{B6E17005-DBEF-4D34-AF23-DECF84FDDB19}" destId="{35912BBE-FC28-4BF2-A78A-9301D73BAFAE}" srcOrd="27" destOrd="0" presId="urn:microsoft.com/office/officeart/2005/8/layout/list1"/>
    <dgm:cxn modelId="{84F46B88-1A2D-4760-BCEB-DE88B66AFFE0}" type="presParOf" srcId="{B6E17005-DBEF-4D34-AF23-DECF84FDDB19}" destId="{1B7DB8E9-C93D-4E64-82B7-29791C1B735E}" srcOrd="28" destOrd="0" presId="urn:microsoft.com/office/officeart/2005/8/layout/list1"/>
    <dgm:cxn modelId="{8EC98605-557A-4D53-B3E8-1BB0B941E2EE}" type="presParOf" srcId="{1B7DB8E9-C93D-4E64-82B7-29791C1B735E}" destId="{83A6726C-0F7B-4D9F-8E99-D3DB482D95B6}" srcOrd="0" destOrd="0" presId="urn:microsoft.com/office/officeart/2005/8/layout/list1"/>
    <dgm:cxn modelId="{F65D7CAA-D70B-41E3-A430-A5DA2846E64D}" type="presParOf" srcId="{1B7DB8E9-C93D-4E64-82B7-29791C1B735E}" destId="{C2E66F8B-C16F-45FA-98CA-E1314B3F237B}" srcOrd="1" destOrd="0" presId="urn:microsoft.com/office/officeart/2005/8/layout/list1"/>
    <dgm:cxn modelId="{8AD4D284-B02D-4CA7-B8E5-2F737F14A973}" type="presParOf" srcId="{B6E17005-DBEF-4D34-AF23-DECF84FDDB19}" destId="{ECEF8648-10C9-4402-822A-E44C0199DCBE}" srcOrd="29" destOrd="0" presId="urn:microsoft.com/office/officeart/2005/8/layout/list1"/>
    <dgm:cxn modelId="{ACAD26E1-0FA8-4B52-AB6B-D1C6EE74FE19}" type="presParOf" srcId="{B6E17005-DBEF-4D34-AF23-DECF84FDDB19}" destId="{ABF43DEA-CEC5-43C3-AF31-6F544F3EAF3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2B42-6F0C-4DFD-9BB3-0F4FC4327819}">
      <dsp:nvSpPr>
        <dsp:cNvPr id="0" name=""/>
        <dsp:cNvSpPr/>
      </dsp:nvSpPr>
      <dsp:spPr>
        <a:xfrm>
          <a:off x="0" y="38062"/>
          <a:ext cx="10609385" cy="6493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Бюджет</a:t>
          </a:r>
          <a:r>
            <a:rPr lang="ru-RU" sz="1500" kern="1200" dirty="0" smtClean="0"/>
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</a:r>
          <a:endParaRPr lang="ru-RU" sz="1500" kern="1200" dirty="0"/>
        </a:p>
      </dsp:txBody>
      <dsp:txXfrm>
        <a:off x="31699" y="69761"/>
        <a:ext cx="10545987" cy="585952"/>
      </dsp:txXfrm>
    </dsp:sp>
    <dsp:sp modelId="{5A9F6588-8686-4F18-B93B-D04C37AF5E29}">
      <dsp:nvSpPr>
        <dsp:cNvPr id="0" name=""/>
        <dsp:cNvSpPr/>
      </dsp:nvSpPr>
      <dsp:spPr>
        <a:xfrm>
          <a:off x="0" y="713360"/>
          <a:ext cx="10609385" cy="64935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Доходы бюджета </a:t>
          </a:r>
          <a:r>
            <a:rPr lang="ru-RU" sz="1500" kern="1200" dirty="0" smtClean="0"/>
            <a:t>– поступающие в бюджет денежные средства, за исключением средств, являющихся источниками финансирования дефицита бюджета.</a:t>
          </a:r>
          <a:endParaRPr lang="ru-RU" sz="1500" kern="1200" dirty="0"/>
        </a:p>
      </dsp:txBody>
      <dsp:txXfrm>
        <a:off x="31699" y="745059"/>
        <a:ext cx="10545987" cy="585952"/>
      </dsp:txXfrm>
    </dsp:sp>
    <dsp:sp modelId="{8A321D66-5007-43AE-A8C3-00B08E809F45}">
      <dsp:nvSpPr>
        <dsp:cNvPr id="0" name=""/>
        <dsp:cNvSpPr/>
      </dsp:nvSpPr>
      <dsp:spPr>
        <a:xfrm>
          <a:off x="0" y="1405911"/>
          <a:ext cx="10609385" cy="64935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Расходы бюджета </a:t>
          </a:r>
          <a:r>
            <a:rPr lang="ru-RU" sz="1500" kern="1200" dirty="0" smtClean="0"/>
            <a:t>– выплачиваемые из бюджета денежные средства, за исключением средств, источниками финансирования дефицита бюджета.</a:t>
          </a:r>
          <a:endParaRPr lang="ru-RU" sz="1500" kern="1200" dirty="0"/>
        </a:p>
      </dsp:txBody>
      <dsp:txXfrm>
        <a:off x="31699" y="1437610"/>
        <a:ext cx="10545987" cy="585952"/>
      </dsp:txXfrm>
    </dsp:sp>
    <dsp:sp modelId="{648633D9-B249-4A01-B077-99E60435B3DF}">
      <dsp:nvSpPr>
        <dsp:cNvPr id="0" name=""/>
        <dsp:cNvSpPr/>
      </dsp:nvSpPr>
      <dsp:spPr>
        <a:xfrm>
          <a:off x="0" y="2098461"/>
          <a:ext cx="10609385" cy="64935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Консолидированный бюджет</a:t>
          </a:r>
          <a:r>
            <a:rPr lang="ru-RU" sz="1500" kern="1200" dirty="0" smtClean="0"/>
            <a:t>– свод бюджетов бюджетной системы на соответствующей территории (без учета межбюджетных трансфертов между этими бюджетами).</a:t>
          </a:r>
          <a:endParaRPr lang="ru-RU" sz="1500" kern="1200" dirty="0"/>
        </a:p>
      </dsp:txBody>
      <dsp:txXfrm>
        <a:off x="31699" y="2130160"/>
        <a:ext cx="10545987" cy="585952"/>
      </dsp:txXfrm>
    </dsp:sp>
    <dsp:sp modelId="{EF633E06-2F2F-436E-8130-A0B6A62F1444}">
      <dsp:nvSpPr>
        <dsp:cNvPr id="0" name=""/>
        <dsp:cNvSpPr/>
      </dsp:nvSpPr>
      <dsp:spPr>
        <a:xfrm>
          <a:off x="0" y="2791011"/>
          <a:ext cx="10609385" cy="64935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Межбюджетные трансферты </a:t>
          </a:r>
          <a:r>
            <a:rPr lang="ru-RU" sz="1500" kern="1200" dirty="0" smtClean="0"/>
            <a:t>– средства, предоставляемые одним бюджетом бюджетной системы Российской Федерации другому бюджеты бюджетной системы Российской Федерации.</a:t>
          </a:r>
          <a:endParaRPr lang="ru-RU" sz="1500" kern="1200" dirty="0"/>
        </a:p>
      </dsp:txBody>
      <dsp:txXfrm>
        <a:off x="31699" y="2822710"/>
        <a:ext cx="10545987" cy="585952"/>
      </dsp:txXfrm>
    </dsp:sp>
    <dsp:sp modelId="{EBE7C37A-B94A-444C-90E7-FFC3A7B6D10C}">
      <dsp:nvSpPr>
        <dsp:cNvPr id="0" name=""/>
        <dsp:cNvSpPr/>
      </dsp:nvSpPr>
      <dsp:spPr>
        <a:xfrm>
          <a:off x="0" y="3483561"/>
          <a:ext cx="10609385" cy="64935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Дотации</a:t>
          </a:r>
          <a:r>
            <a:rPr lang="ru-RU" sz="1500" kern="1200" dirty="0" smtClean="0"/>
            <a:t> – межбюджетные трансферты, предоставляемы на безвозмездной основе без установления направлений и (или) условий их использования.</a:t>
          </a:r>
          <a:endParaRPr lang="ru-RU" sz="1500" kern="1200" dirty="0"/>
        </a:p>
      </dsp:txBody>
      <dsp:txXfrm>
        <a:off x="31699" y="3515260"/>
        <a:ext cx="10545987" cy="585952"/>
      </dsp:txXfrm>
    </dsp:sp>
    <dsp:sp modelId="{CDC5E4A7-CFCA-4AB3-991F-2D21495B9015}">
      <dsp:nvSpPr>
        <dsp:cNvPr id="0" name=""/>
        <dsp:cNvSpPr/>
      </dsp:nvSpPr>
      <dsp:spPr>
        <a:xfrm>
          <a:off x="0" y="4176111"/>
          <a:ext cx="10609385" cy="64935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Субсидии </a:t>
          </a:r>
          <a:r>
            <a:rPr lang="ru-RU" sz="1500" kern="1200" smtClean="0"/>
            <a:t>– денежные средства, предоставляемые на условиях долевого финансирования нижестоящим бюджетам для осуществления их расходных обязательств по вопросам местного значения.</a:t>
          </a:r>
          <a:endParaRPr lang="ru-RU" sz="1500" kern="1200"/>
        </a:p>
      </dsp:txBody>
      <dsp:txXfrm>
        <a:off x="31699" y="4207810"/>
        <a:ext cx="10545987" cy="585952"/>
      </dsp:txXfrm>
    </dsp:sp>
    <dsp:sp modelId="{CEB1182D-A489-4B48-8C30-AC9FC7D9E19D}">
      <dsp:nvSpPr>
        <dsp:cNvPr id="0" name=""/>
        <dsp:cNvSpPr/>
      </dsp:nvSpPr>
      <dsp:spPr>
        <a:xfrm>
          <a:off x="0" y="4868661"/>
          <a:ext cx="10609385" cy="64935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Субвенции </a:t>
          </a:r>
          <a:r>
            <a:rPr lang="ru-RU" sz="1500" kern="1200" dirty="0" smtClean="0"/>
            <a:t>– денежные средства, предоставляемые местным бюджетам на выполнение переданных полномочий государственных органов власти.</a:t>
          </a:r>
          <a:endParaRPr lang="ru-RU" sz="1500" kern="1200" dirty="0"/>
        </a:p>
      </dsp:txBody>
      <dsp:txXfrm>
        <a:off x="31699" y="4900360"/>
        <a:ext cx="10545987" cy="585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F8D92-3E57-4F5E-A093-5AE55E4C85A6}">
      <dsp:nvSpPr>
        <dsp:cNvPr id="0" name=""/>
        <dsp:cNvSpPr/>
      </dsp:nvSpPr>
      <dsp:spPr>
        <a:xfrm>
          <a:off x="0" y="59218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7564" tIns="145796" rIns="81756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592183"/>
        <a:ext cx="10534116" cy="176400"/>
      </dsp:txXfrm>
    </dsp:sp>
    <dsp:sp modelId="{83A8DEED-3CA3-4BCD-BD9C-B509C4FB1C78}">
      <dsp:nvSpPr>
        <dsp:cNvPr id="0" name=""/>
        <dsp:cNvSpPr/>
      </dsp:nvSpPr>
      <dsp:spPr>
        <a:xfrm>
          <a:off x="482732" y="213560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Обеспечение долгосрочной сбалансированности и устойчивости бюджетной системы </a:t>
          </a:r>
          <a:r>
            <a:rPr lang="ru-RU" sz="1000" b="1" i="0" kern="1200" dirty="0" err="1" smtClean="0">
              <a:effectLst/>
            </a:rPr>
            <a:t>Усть</a:t>
          </a:r>
          <a:r>
            <a:rPr lang="ru-RU" sz="1000" b="1" i="0" kern="1200" dirty="0" smtClean="0">
              <a:effectLst/>
            </a:rPr>
            <a:t>-Большерецкого муниципального района</a:t>
          </a:r>
        </a:p>
      </dsp:txBody>
      <dsp:txXfrm>
        <a:off x="505798" y="236626"/>
        <a:ext cx="10005251" cy="426368"/>
      </dsp:txXfrm>
    </dsp:sp>
    <dsp:sp modelId="{54E37189-AFEE-4CB3-A694-4A90D08FD780}">
      <dsp:nvSpPr>
        <dsp:cNvPr id="0" name=""/>
        <dsp:cNvSpPr/>
      </dsp:nvSpPr>
      <dsp:spPr>
        <a:xfrm>
          <a:off x="0" y="1176038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9"/>
              <a:satOff val="-7180"/>
              <a:lumOff val="-16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486F1-7CED-4199-93F1-7BF438544657}">
      <dsp:nvSpPr>
        <dsp:cNvPr id="0" name=""/>
        <dsp:cNvSpPr/>
      </dsp:nvSpPr>
      <dsp:spPr>
        <a:xfrm>
          <a:off x="481956" y="816660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Развитие программно-целевых методов управления, обеспечение нацеленности бюджетной системы на достижение </a:t>
          </a:r>
          <a:r>
            <a:rPr lang="ru-RU" sz="1000" b="1" i="0" kern="1200" smtClean="0">
              <a:effectLst/>
            </a:rPr>
            <a:t>запланированных результатов</a:t>
          </a:r>
          <a:endParaRPr lang="ru-RU" sz="1000" b="1" i="0" kern="1200" dirty="0"/>
        </a:p>
      </dsp:txBody>
      <dsp:txXfrm>
        <a:off x="505022" y="839726"/>
        <a:ext cx="10005251" cy="426368"/>
      </dsp:txXfrm>
    </dsp:sp>
    <dsp:sp modelId="{AC5083B6-C118-4C5F-935E-869E9BAD82F8}">
      <dsp:nvSpPr>
        <dsp:cNvPr id="0" name=""/>
        <dsp:cNvSpPr/>
      </dsp:nvSpPr>
      <dsp:spPr>
        <a:xfrm>
          <a:off x="0" y="176250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9"/>
              <a:satOff val="-14361"/>
              <a:lumOff val="-33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EB5CF-1477-41C0-A1E4-50178FED2A95}">
      <dsp:nvSpPr>
        <dsp:cNvPr id="0" name=""/>
        <dsp:cNvSpPr/>
      </dsp:nvSpPr>
      <dsp:spPr>
        <a:xfrm>
          <a:off x="481956" y="1400041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lumMod val="110000"/>
                <a:satMod val="105000"/>
                <a:tint val="67000"/>
                <a:alpha val="85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Обеспечение ассигнованиями в полном объеме и финансирование в первоочередном порядке приоритетных расходных обязательств </a:t>
          </a:r>
          <a:r>
            <a:rPr lang="ru-RU" sz="1000" b="1" i="0" kern="1200" dirty="0" err="1" smtClean="0">
              <a:effectLst/>
            </a:rPr>
            <a:t>Усть</a:t>
          </a:r>
          <a:r>
            <a:rPr lang="ru-RU" sz="1000" b="1" i="0" kern="1200" dirty="0" smtClean="0">
              <a:effectLst/>
            </a:rPr>
            <a:t>-Большерецкого муниципального района</a:t>
          </a:r>
          <a:endParaRPr lang="ru-RU" sz="1000" b="1" i="0" kern="1200" dirty="0"/>
        </a:p>
      </dsp:txBody>
      <dsp:txXfrm>
        <a:off x="505022" y="1423107"/>
        <a:ext cx="10005251" cy="426368"/>
      </dsp:txXfrm>
    </dsp:sp>
    <dsp:sp modelId="{FF10539C-D932-4077-BE75-D57121BEF63F}">
      <dsp:nvSpPr>
        <dsp:cNvPr id="0" name=""/>
        <dsp:cNvSpPr/>
      </dsp:nvSpPr>
      <dsp:spPr>
        <a:xfrm>
          <a:off x="0" y="2342800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"/>
              <a:satOff val="-21541"/>
              <a:lumOff val="-50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28EBB-2FE5-481B-9F21-6CCD8F88AC1E}">
      <dsp:nvSpPr>
        <dsp:cNvPr id="0" name=""/>
        <dsp:cNvSpPr/>
      </dsp:nvSpPr>
      <dsp:spPr>
        <a:xfrm>
          <a:off x="501502" y="1973619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lumMod val="110000"/>
                <a:satMod val="105000"/>
                <a:tint val="67000"/>
                <a:alpha val="81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/>
            </a:rPr>
            <a:t>Максимальное ограничение принимаемых расходных обязательств, сдерживание роста действующих расходных обязательств</a:t>
          </a:r>
          <a:endParaRPr lang="ru-RU" sz="1000" b="1" kern="1200" dirty="0">
            <a:effectLst/>
            <a:latin typeface="+mn-lt"/>
          </a:endParaRPr>
        </a:p>
      </dsp:txBody>
      <dsp:txXfrm>
        <a:off x="524568" y="1996685"/>
        <a:ext cx="9983900" cy="426368"/>
      </dsp:txXfrm>
    </dsp:sp>
    <dsp:sp modelId="{239A16E2-1CA1-42AE-BF99-61B9DF1A2C14}">
      <dsp:nvSpPr>
        <dsp:cNvPr id="0" name=""/>
        <dsp:cNvSpPr/>
      </dsp:nvSpPr>
      <dsp:spPr>
        <a:xfrm>
          <a:off x="0" y="2939369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8"/>
              <a:satOff val="-28721"/>
              <a:lumOff val="-672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65F80-4CA1-49CB-AC68-59C3F6D866A2}">
      <dsp:nvSpPr>
        <dsp:cNvPr id="0" name=""/>
        <dsp:cNvSpPr/>
      </dsp:nvSpPr>
      <dsp:spPr>
        <a:xfrm>
          <a:off x="501502" y="2566803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78"/>
                <a:satOff val="-28721"/>
                <a:lumOff val="-6723"/>
                <a:alphaOff val="0"/>
                <a:tint val="50000"/>
                <a:satMod val="300000"/>
              </a:schemeClr>
            </a:gs>
            <a:gs pos="35000">
              <a:schemeClr val="accent3">
                <a:hueOff val="78"/>
                <a:satOff val="-28721"/>
                <a:lumOff val="-6723"/>
                <a:alphaOff val="0"/>
                <a:tint val="37000"/>
                <a:satMod val="300000"/>
              </a:schemeClr>
            </a:gs>
            <a:gs pos="100000">
              <a:schemeClr val="accent3">
                <a:hueOff val="78"/>
                <a:satOff val="-28721"/>
                <a:lumOff val="-67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Повышение ответственности главных распорядителей средств местного бюджета за качество бюджетного планирования, результативность бюджетных расходов и повышение качества муниципальных услуг </a:t>
          </a:r>
          <a:endParaRPr lang="ru-RU" sz="1000" b="1" i="0" kern="1200" dirty="0"/>
        </a:p>
      </dsp:txBody>
      <dsp:txXfrm>
        <a:off x="524568" y="2589869"/>
        <a:ext cx="9983900" cy="426368"/>
      </dsp:txXfrm>
    </dsp:sp>
    <dsp:sp modelId="{0CC8F8DD-402C-47E0-892B-B002BF58C96C}">
      <dsp:nvSpPr>
        <dsp:cNvPr id="0" name=""/>
        <dsp:cNvSpPr/>
      </dsp:nvSpPr>
      <dsp:spPr>
        <a:xfrm>
          <a:off x="0" y="3509562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7"/>
              <a:satOff val="-35901"/>
              <a:lumOff val="-84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A675F-2B7B-4235-A35C-E309555CE571}">
      <dsp:nvSpPr>
        <dsp:cNvPr id="0" name=""/>
        <dsp:cNvSpPr/>
      </dsp:nvSpPr>
      <dsp:spPr>
        <a:xfrm>
          <a:off x="501502" y="3150184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97"/>
                <a:satOff val="-35901"/>
                <a:lumOff val="-8404"/>
                <a:alphaOff val="0"/>
                <a:tint val="50000"/>
                <a:satMod val="300000"/>
              </a:schemeClr>
            </a:gs>
            <a:gs pos="35000">
              <a:schemeClr val="accent3">
                <a:hueOff val="97"/>
                <a:satOff val="-35901"/>
                <a:lumOff val="-8404"/>
                <a:alphaOff val="0"/>
                <a:tint val="37000"/>
                <a:satMod val="300000"/>
              </a:schemeClr>
            </a:gs>
            <a:gs pos="100000">
              <a:schemeClr val="accent3">
                <a:hueOff val="97"/>
                <a:satOff val="-35901"/>
                <a:lumOff val="-84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Оздоровление муниципальных финансов, погашение просроченной кредиторской задолженности местных бюджетов</a:t>
          </a:r>
          <a:endParaRPr lang="ru-RU" sz="1000" b="1" i="0" kern="1200" dirty="0"/>
        </a:p>
      </dsp:txBody>
      <dsp:txXfrm>
        <a:off x="524568" y="3173250"/>
        <a:ext cx="9983900" cy="426368"/>
      </dsp:txXfrm>
    </dsp:sp>
    <dsp:sp modelId="{C3FA03B6-D1A5-4273-9200-D293B6764778}">
      <dsp:nvSpPr>
        <dsp:cNvPr id="0" name=""/>
        <dsp:cNvSpPr/>
      </dsp:nvSpPr>
      <dsp:spPr>
        <a:xfrm>
          <a:off x="0" y="409294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7"/>
              <a:satOff val="-43082"/>
              <a:lumOff val="-100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B5899-4FD4-4A71-AE57-E3C387F75AE4}">
      <dsp:nvSpPr>
        <dsp:cNvPr id="0" name=""/>
        <dsp:cNvSpPr/>
      </dsp:nvSpPr>
      <dsp:spPr>
        <a:xfrm>
          <a:off x="481956" y="3733565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117"/>
                <a:satOff val="-43082"/>
                <a:lumOff val="-10085"/>
                <a:alphaOff val="0"/>
                <a:tint val="50000"/>
                <a:satMod val="300000"/>
              </a:schemeClr>
            </a:gs>
            <a:gs pos="35000">
              <a:schemeClr val="accent3">
                <a:hueOff val="117"/>
                <a:satOff val="-43082"/>
                <a:lumOff val="-10085"/>
                <a:alphaOff val="0"/>
                <a:tint val="37000"/>
                <a:satMod val="300000"/>
              </a:schemeClr>
            </a:gs>
            <a:gs pos="100000">
              <a:schemeClr val="accent3">
                <a:hueOff val="117"/>
                <a:satOff val="-43082"/>
                <a:lumOff val="-100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Оптимизация расходов на содержание органов местного самоуправления </a:t>
          </a:r>
          <a:r>
            <a:rPr kumimoji="0" lang="ru-RU" sz="1000" b="1" i="0" u="none" strike="noStrike" kern="1200" cap="none" spc="0" normalizeH="0" baseline="0" noProof="0" dirty="0" err="1" smtClean="0">
              <a:ln/>
              <a:effectLst/>
              <a:uLnTx/>
              <a:uFillTx/>
            </a:rPr>
            <a:t>Усть</a:t>
          </a: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-Большерецкого муниципального района</a:t>
          </a:r>
          <a:endParaRPr lang="ru-RU" sz="1000" b="1" i="0" kern="1200" dirty="0"/>
        </a:p>
      </dsp:txBody>
      <dsp:txXfrm>
        <a:off x="505022" y="3756631"/>
        <a:ext cx="10005251" cy="426368"/>
      </dsp:txXfrm>
    </dsp:sp>
    <dsp:sp modelId="{ABF43DEA-CEC5-43C3-AF31-6F544F3EAF33}">
      <dsp:nvSpPr>
        <dsp:cNvPr id="0" name=""/>
        <dsp:cNvSpPr/>
      </dsp:nvSpPr>
      <dsp:spPr>
        <a:xfrm>
          <a:off x="0" y="4711724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36"/>
              <a:satOff val="-50262"/>
              <a:lumOff val="-1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66F8B-C16F-45FA-98CA-E1314B3F237B}">
      <dsp:nvSpPr>
        <dsp:cNvPr id="0" name=""/>
        <dsp:cNvSpPr/>
      </dsp:nvSpPr>
      <dsp:spPr>
        <a:xfrm>
          <a:off x="489157" y="4316946"/>
          <a:ext cx="10038029" cy="47250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lumMod val="110000"/>
                <a:satMod val="105000"/>
                <a:tint val="67000"/>
                <a:alpha val="88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Повышение прозрачности и автоматизация бюджетного процесса на муниципальном уровне</a:t>
          </a:r>
        </a:p>
      </dsp:txBody>
      <dsp:txXfrm>
        <a:off x="512223" y="4340012"/>
        <a:ext cx="9991897" cy="42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0.5087</cdr:x>
      <cdr:y>0.2364</cdr:y>
    </cdr:from>
    <cdr:to>
      <cdr:x>0.58105</cdr:x>
      <cdr:y>0.26334</cdr:y>
    </cdr:to>
    <cdr:sp macro="" textlink="">
      <cdr:nvSpPr>
        <cdr:cNvPr id="53" name="Левая фигурная скобка 52"/>
        <cdr:cNvSpPr/>
      </cdr:nvSpPr>
      <cdr:spPr>
        <a:xfrm xmlns:a="http://schemas.openxmlformats.org/drawingml/2006/main" rot="5400000">
          <a:off x="5563544" y="865365"/>
          <a:ext cx="133603" cy="747610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0.14649</cdr:x>
      <cdr:y>0.32691</cdr:y>
    </cdr:from>
    <cdr:to>
      <cdr:x>0.22064</cdr:x>
      <cdr:y>0.35047</cdr:y>
    </cdr:to>
    <cdr:sp macro="" textlink="">
      <cdr:nvSpPr>
        <cdr:cNvPr id="54" name="Левая фигурная скобка 53"/>
        <cdr:cNvSpPr/>
      </cdr:nvSpPr>
      <cdr:spPr>
        <a:xfrm xmlns:a="http://schemas.openxmlformats.org/drawingml/2006/main" rot="5400000">
          <a:off x="1838436" y="1296566"/>
          <a:ext cx="116840" cy="766210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0.32806</cdr:x>
      <cdr:y>0.05305</cdr:y>
    </cdr:from>
    <cdr:to>
      <cdr:x>0.40179</cdr:x>
      <cdr:y>0.0795</cdr:y>
    </cdr:to>
    <cdr:sp macro="" textlink="">
      <cdr:nvSpPr>
        <cdr:cNvPr id="55" name="Левая фигурная скобка 54"/>
        <cdr:cNvSpPr/>
      </cdr:nvSpPr>
      <cdr:spPr>
        <a:xfrm xmlns:a="http://schemas.openxmlformats.org/drawingml/2006/main" rot="5400000">
          <a:off x="3705248" y="-52239"/>
          <a:ext cx="131172" cy="761870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0.87169</cdr:x>
      <cdr:y>0.27328</cdr:y>
    </cdr:from>
    <cdr:to>
      <cdr:x>0.94487</cdr:x>
      <cdr:y>0.29545</cdr:y>
    </cdr:to>
    <cdr:sp macro="" textlink="">
      <cdr:nvSpPr>
        <cdr:cNvPr id="56" name="Левая фигурная скобка 55"/>
        <cdr:cNvSpPr/>
      </cdr:nvSpPr>
      <cdr:spPr>
        <a:xfrm xmlns:a="http://schemas.openxmlformats.org/drawingml/2006/main" rot="5400000">
          <a:off x="9330482" y="1032151"/>
          <a:ext cx="109947" cy="756186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0.68987</cdr:x>
      <cdr:y>0.25169</cdr:y>
    </cdr:from>
    <cdr:to>
      <cdr:x>0.76313</cdr:x>
      <cdr:y>0.2852</cdr:y>
    </cdr:to>
    <cdr:sp macro="" textlink="">
      <cdr:nvSpPr>
        <cdr:cNvPr id="57" name="Левая фигурная скобка 56"/>
        <cdr:cNvSpPr/>
      </cdr:nvSpPr>
      <cdr:spPr>
        <a:xfrm xmlns:a="http://schemas.openxmlformats.org/drawingml/2006/main" rot="5400000">
          <a:off x="7423955" y="952786"/>
          <a:ext cx="166185" cy="757012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0.05375</cdr:x>
      <cdr:y>0.02941</cdr:y>
    </cdr:from>
    <cdr:to>
      <cdr:x>0.11784</cdr:x>
      <cdr:y>0.07353</cdr:y>
    </cdr:to>
    <cdr:sp macro="" textlink="">
      <cdr:nvSpPr>
        <cdr:cNvPr id="58" name="TextBox 57"/>
        <cdr:cNvSpPr txBox="1"/>
      </cdr:nvSpPr>
      <cdr:spPr>
        <a:xfrm xmlns:a="http://schemas.openxmlformats.org/drawingml/2006/main">
          <a:off x="362372" y="144016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0.32013</cdr:x>
      <cdr:y>0</cdr:y>
    </cdr:from>
    <cdr:to>
      <cdr:x>0.42034</cdr:x>
      <cdr:y>0.05882</cdr:y>
    </cdr:to>
    <cdr:sp macro="" textlink="">
      <cdr:nvSpPr>
        <cdr:cNvPr id="60" name="TextBox 59"/>
        <cdr:cNvSpPr txBox="1"/>
      </cdr:nvSpPr>
      <cdr:spPr>
        <a:xfrm xmlns:a="http://schemas.openxmlformats.org/drawingml/2006/main">
          <a:off x="3307973" y="0"/>
          <a:ext cx="1035493" cy="291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918 570,7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0.13604</cdr:x>
      <cdr:y>0.25822</cdr:y>
    </cdr:from>
    <cdr:to>
      <cdr:x>0.24365</cdr:x>
      <cdr:y>0.31194</cdr:y>
    </cdr:to>
    <cdr:sp macro="" textlink="">
      <cdr:nvSpPr>
        <cdr:cNvPr id="61" name="TextBox 1"/>
        <cdr:cNvSpPr txBox="1"/>
      </cdr:nvSpPr>
      <cdr:spPr>
        <a:xfrm xmlns:a="http://schemas.openxmlformats.org/drawingml/2006/main">
          <a:off x="1405770" y="1280583"/>
          <a:ext cx="1111960" cy="266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568 627,6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0.6767</cdr:x>
      <cdr:y>0.18316</cdr:y>
    </cdr:from>
    <cdr:to>
      <cdr:x>0.7765</cdr:x>
      <cdr:y>0.24198</cdr:y>
    </cdr:to>
    <cdr:sp macro="" textlink="">
      <cdr:nvSpPr>
        <cdr:cNvPr id="62" name="TextBox 1"/>
        <cdr:cNvSpPr txBox="1"/>
      </cdr:nvSpPr>
      <cdr:spPr>
        <a:xfrm xmlns:a="http://schemas.openxmlformats.org/drawingml/2006/main">
          <a:off x="6992449" y="908354"/>
          <a:ext cx="1031256" cy="291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655 495,7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0.49852</cdr:x>
      <cdr:y>0.17037</cdr:y>
    </cdr:from>
    <cdr:to>
      <cdr:x>0.60754</cdr:x>
      <cdr:y>0.22919</cdr:y>
    </cdr:to>
    <cdr:sp macro="" textlink="">
      <cdr:nvSpPr>
        <cdr:cNvPr id="63" name="TextBox 1"/>
        <cdr:cNvSpPr txBox="1"/>
      </cdr:nvSpPr>
      <cdr:spPr>
        <a:xfrm xmlns:a="http://schemas.openxmlformats.org/drawingml/2006/main">
          <a:off x="5151323" y="844917"/>
          <a:ext cx="1126528" cy="291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678 018,7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0.86189</cdr:x>
      <cdr:y>0.20604</cdr:y>
    </cdr:from>
    <cdr:to>
      <cdr:x>0.97012</cdr:x>
      <cdr:y>0.2617</cdr:y>
    </cdr:to>
    <cdr:sp macro="" textlink="">
      <cdr:nvSpPr>
        <cdr:cNvPr id="64" name="TextBox 1"/>
        <cdr:cNvSpPr txBox="1"/>
      </cdr:nvSpPr>
      <cdr:spPr>
        <a:xfrm xmlns:a="http://schemas.openxmlformats.org/drawingml/2006/main">
          <a:off x="8906161" y="1021790"/>
          <a:ext cx="1118345" cy="276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639 167,9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0.82912</cdr:x>
      <cdr:y>0.01358</cdr:y>
    </cdr:from>
    <cdr:to>
      <cdr:x>0.97317</cdr:x>
      <cdr:y>0.07321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050843" y="81657"/>
          <a:ext cx="1572479" cy="35855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0.8616</cdr:x>
      <cdr:y>0</cdr:y>
    </cdr:from>
    <cdr:to>
      <cdr:x>0.97271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31074" y="-1312193"/>
          <a:ext cx="1203308" cy="407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rPr>
            <a:t>       (по долям</a:t>
          </a:r>
          <a:r>
            <a:rPr lang="ru-RU" sz="16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)</a:t>
          </a:r>
          <a:endParaRPr lang="ru-RU" sz="1600" dirty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0.756</cdr:x>
      <cdr:y>0.44042</cdr:y>
    </cdr:from>
    <cdr:to>
      <cdr:x>0.7694</cdr:x>
      <cdr:y>0.44079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 flipV="1">
          <a:off x="8274407" y="2237592"/>
          <a:ext cx="146623" cy="1879"/>
        </a:xfrm>
        <a:prstGeom xmlns:a="http://schemas.openxmlformats.org/drawingml/2006/main" prst="line">
          <a:avLst/>
        </a:prstGeom>
        <a:ln xmlns:a="http://schemas.openxmlformats.org/drawingml/2006/main">
          <a:tailEnd type="diamond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0.74567</cdr:x>
      <cdr:y>0.44071</cdr:y>
    </cdr:from>
    <cdr:to>
      <cdr:x>0.75674</cdr:x>
      <cdr:y>0.44071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8161378" y="2239070"/>
          <a:ext cx="121094" cy="0"/>
        </a:xfrm>
        <a:prstGeom xmlns:a="http://schemas.openxmlformats.org/drawingml/2006/main" prst="line">
          <a:avLst/>
        </a:prstGeom>
        <a:ln xmlns:a="http://schemas.openxmlformats.org/drawingml/2006/main">
          <a:tailEnd type="diamond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752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835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20405-C40C-45C8-9EC5-31C93BD49D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56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54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1DF46F-7A10-4122-9EB7-CDEBB22ABA78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650" y="243112"/>
            <a:ext cx="3895963" cy="85698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Финансовое управление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Администрации </a:t>
            </a:r>
            <a:r>
              <a:rPr lang="ru-RU" sz="1400" i="1" dirty="0" err="1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Усть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-Большерецкого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муниципального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017" y="2152481"/>
            <a:ext cx="10383715" cy="2597543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БЮДЖЕТА УСТЬ-БОЛЬШЕРЕЦКОГО МУНИЦИПАЛЬНОГО РАЙОНА </a:t>
            </a:r>
          </a:p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2019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НА ПЛАНОВЫЙ ПЕРИОД </a:t>
            </a:r>
          </a:p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2020 И 2021 ГОДОВ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59296" y="115835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855631" y="107320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859295" y="605420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59297" y="5968484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163" y="81648"/>
            <a:ext cx="10959313" cy="6522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Объёмы поступлений налоговых доходов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2017 -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2021 годов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328035"/>
              </p:ext>
            </p:extLst>
          </p:nvPr>
        </p:nvGraphicFramePr>
        <p:xfrm>
          <a:off x="729336" y="1649470"/>
          <a:ext cx="10725996" cy="370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8853"/>
                <a:gridCol w="161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5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4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89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83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2017 год (факт)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2018 год (план)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2019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2020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2021 год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407">
                <a:tc>
                  <a:txBody>
                    <a:bodyPr/>
                    <a:lstStyle/>
                    <a:p>
                      <a:pPr algn="l"/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Налоговые доходы - всего,</a:t>
                      </a:r>
                    </a:p>
                    <a:p>
                      <a:pPr algn="l"/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в том числе: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300 334,4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264 550,0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294 608,0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313 473,0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333 803,0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55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прибыль организаций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28 814,4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17 500,0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27 650,0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30 415,0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33 457,0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доходы физических лиц 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156 482,0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131 500,0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162 474,0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172 223,0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182 556,0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540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3 253,9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3 600,0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11 630,0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13 491,0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15 649,0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Единый налог на вмененный</a:t>
                      </a:r>
                      <a:r>
                        <a:rPr lang="ru-RU" sz="1000" baseline="0" dirty="0" smtClean="0">
                          <a:latin typeface="Palatino Linotype" panose="02040502050505030304" pitchFamily="18" charset="0"/>
                        </a:rPr>
                        <a:t> доход для отдельных видов деятельности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7 032,0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7 700,0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6 800,0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6 750,0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6 680,0</a:t>
                      </a:r>
                    </a:p>
                  </a:txBody>
                  <a:tcPr anchor="ctr"/>
                </a:tc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Единый</a:t>
                      </a:r>
                      <a:r>
                        <a:rPr lang="ru-RU" sz="1000" baseline="0" dirty="0" smtClean="0">
                          <a:latin typeface="Palatino Linotype" panose="02040502050505030304" pitchFamily="18" charset="0"/>
                        </a:rPr>
                        <a:t> сельскохозяйственный налог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90 477,7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90 500,0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70 034,0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73 636,0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77 426,0</a:t>
                      </a:r>
                    </a:p>
                  </a:txBody>
                  <a:tcPr anchor="ctr"/>
                </a:tc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имущество организаций 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12 315,0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12 000,0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14 125,0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15 114,0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16 172,0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Земельный налог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285,5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395,0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344,0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363,0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ГОСУДАРСТВЕННАЯ ПОШЛИНА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1 674,8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1 500,0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89435" y="1151819"/>
            <a:ext cx="1565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5760" y="59874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9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8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257" y="90097"/>
            <a:ext cx="8229600" cy="66622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налоговые доходы местного бюджета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09132"/>
              </p:ext>
            </p:extLst>
          </p:nvPr>
        </p:nvGraphicFramePr>
        <p:xfrm>
          <a:off x="516070" y="853781"/>
          <a:ext cx="10635816" cy="53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12315" y="90097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10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20227" y="1151315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272614"/>
            <a:ext cx="11061814" cy="5567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Объёмы поступлений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неналоговых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доходов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2017 -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2021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годов</a:t>
            </a: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467944"/>
              </p:ext>
            </p:extLst>
          </p:nvPr>
        </p:nvGraphicFramePr>
        <p:xfrm>
          <a:off x="728282" y="1718546"/>
          <a:ext cx="10716549" cy="288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39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93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57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14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8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7209"/>
              </a:tblGrid>
              <a:tr h="224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alatino Linotype" panose="02040502050505030304" pitchFamily="18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2017 год  (факт)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2018 год  (план)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2019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2020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2021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Palatino Linotype" panose="02040502050505030304" pitchFamily="18" charset="0"/>
                        </a:rPr>
                        <a:t>НЕНАЛОГОВЫЕ ДОХОДЫ - всего, в том числе:</a:t>
                      </a:r>
                      <a:endParaRPr lang="ru-RU" sz="1000" b="1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26 588,4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33 233,4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35 398,0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36 846,0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36 846,0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17 091,6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13 165,4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8 841,0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8 841,0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8 841,0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ПЛАТЕЖИ ПРИ ПОЛЬЗОВАНИИ ПРИРОДНЫМИ РЕСУРСАМИ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1 370,0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495,0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495,0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495,0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495,0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23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860,3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12 473,0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20 352,0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20 710,0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20 710,0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13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983,5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1 400,0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5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ШТРАФЫ, САНКЦИИ, ВОЗМЕЩЕНИЕ УЩЕРБА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5 478,5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5 700,0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5 710,0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5 700,0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5 700,0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Прочие неналоговые доходы бюджетов субъектов Российской Федерации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804,5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900,0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900,0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878936" y="1110355"/>
            <a:ext cx="1565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5301" y="46285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90097"/>
            <a:ext cx="10515600" cy="692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доходов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местного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бюджета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 2019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 плановый период 2020 и 2021 годов (по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долям)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12679171"/>
              </p:ext>
            </p:extLst>
          </p:nvPr>
        </p:nvGraphicFramePr>
        <p:xfrm>
          <a:off x="609600" y="2124075"/>
          <a:ext cx="3524250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76637036"/>
              </p:ext>
            </p:extLst>
          </p:nvPr>
        </p:nvGraphicFramePr>
        <p:xfrm>
          <a:off x="4610099" y="2124075"/>
          <a:ext cx="3524251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63850453"/>
              </p:ext>
            </p:extLst>
          </p:nvPr>
        </p:nvGraphicFramePr>
        <p:xfrm>
          <a:off x="8591550" y="2047874"/>
          <a:ext cx="3171825" cy="231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12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55780" y="982091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5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987135"/>
              </p:ext>
            </p:extLst>
          </p:nvPr>
        </p:nvGraphicFramePr>
        <p:xfrm>
          <a:off x="1010503" y="1540255"/>
          <a:ext cx="10333233" cy="495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88471" y="111179"/>
            <a:ext cx="11015932" cy="796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Распределение межбюджетных трансфертов из краевого бюджета бюджету </a:t>
            </a:r>
            <a:r>
              <a:rPr lang="ru-R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6647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20227" y="1151315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35009" y="90095"/>
            <a:ext cx="1188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13 СЛАЙД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9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973" y="128459"/>
            <a:ext cx="8229600" cy="5993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Динамика расходов местного бюджета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12315" y="90097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14 СЛАЙД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0132" y="1092699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тыс. рублей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83856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6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883" y="-47475"/>
            <a:ext cx="9038387" cy="8906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расходов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местного бюджета в 2019-2021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годах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 разделам классификации  расходов бюджета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382262"/>
              </p:ext>
            </p:extLst>
          </p:nvPr>
        </p:nvGraphicFramePr>
        <p:xfrm>
          <a:off x="755780" y="727788"/>
          <a:ext cx="10916204" cy="601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15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344" y="90097"/>
            <a:ext cx="10477542" cy="8999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расходов местного бюджета на 2019 год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разделам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классификации расходов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263577"/>
              </p:ext>
            </p:extLst>
          </p:nvPr>
        </p:nvGraphicFramePr>
        <p:xfrm>
          <a:off x="1075978" y="1294940"/>
          <a:ext cx="10829883" cy="52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16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77616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206590" y="2787836"/>
            <a:ext cx="2873525" cy="286369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8048625" y="1783083"/>
            <a:ext cx="2857500" cy="29299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695655" y="2269916"/>
            <a:ext cx="2598761" cy="261151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4211" y="70559"/>
            <a:ext cx="9432758" cy="90027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Расходы на социально-культурную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сферу в общем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объеме расходов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86315" y="3588793"/>
            <a:ext cx="1285937" cy="1346176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694 324,6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68 ,9 %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18731" y="3066379"/>
            <a:ext cx="1137102" cy="1099139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690 526,0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68 ,7%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6817" y="578587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2019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73485" y="493496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2020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39906" y="4758644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2021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1206590" y="1992627"/>
            <a:ext cx="207640" cy="21602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28638" y="1931362"/>
            <a:ext cx="1544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Всего расходы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206590" y="1502792"/>
            <a:ext cx="207640" cy="240777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35076" y="1444529"/>
            <a:ext cx="4854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Palatino Linotype" panose="02040502050505030304" pitchFamily="18" charset="0"/>
              </a:rPr>
              <a:t>Расходы на социально-культурную сферу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6315" y="3151349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1 008 024,7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05244" y="2588373"/>
            <a:ext cx="131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1 005 814,7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62429" y="2113860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1 008 024,7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842075" y="2698918"/>
            <a:ext cx="1190410" cy="1105331"/>
          </a:xfrm>
          <a:prstGeom prst="ellipse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692 691,4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68 ,7%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12315" y="1117942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17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155134"/>
            <a:ext cx="11268825" cy="572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Расходы на социально-культурную сферу 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2019 году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215071"/>
              </p:ext>
            </p:extLst>
          </p:nvPr>
        </p:nvGraphicFramePr>
        <p:xfrm>
          <a:off x="755780" y="1246287"/>
          <a:ext cx="10820011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5850" y="1246287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18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156" y="245328"/>
            <a:ext cx="8683348" cy="657031"/>
          </a:xfrm>
        </p:spPr>
        <p:txBody>
          <a:bodyPr/>
          <a:lstStyle/>
          <a:p>
            <a:r>
              <a:rPr lang="ru-RU" sz="3200" b="1" dirty="0"/>
              <a:t>Бюджет для </a:t>
            </a:r>
            <a:r>
              <a:rPr lang="ru-RU" sz="3200" b="1" dirty="0" smtClean="0"/>
              <a:t>граждан – что это такое?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366" y="1457864"/>
            <a:ext cx="10688128" cy="35023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«Бюджет для граждан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»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- аналитический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документ, разрабатываемый в целях предоставления гражданам актуальной информации о проекте бюджета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Усть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-Большерецкого муниципального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района, в формате доступном для широкого круга пользователей. В представленной информации отражено положение бюджета на предстоящий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2019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год и плановый период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2020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2021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г.г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	«Бюджет для граждан» создан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для обеспечения прозрачности и открытости бюджетного процесса в нашем районе</a:t>
            </a:r>
            <a:r>
              <a:rPr lang="ru-RU" dirty="0" smtClean="0">
                <a:solidFill>
                  <a:schemeClr val="tx1"/>
                </a:solidFill>
                <a:latin typeface="+mn-lt"/>
                <a:cs typeface="Angsana New" pitchFamily="18" charset="-34"/>
              </a:rPr>
              <a:t>.</a:t>
            </a:r>
            <a:endParaRPr lang="ru-RU" dirty="0">
              <a:solidFill>
                <a:schemeClr val="tx1"/>
              </a:solidFill>
              <a:latin typeface="+mn-lt"/>
              <a:cs typeface="Angsana New" pitchFamily="18" charset="-34"/>
            </a:endParaRPr>
          </a:p>
          <a:p>
            <a:endParaRPr lang="ru-RU" sz="1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9297" y="106310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55631" y="97795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9171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192" y="42943"/>
            <a:ext cx="10898155" cy="11108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межбюджетных трансфертов местным бюджетам городских и сельских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поселений в 2018-2021 годах</a:t>
            </a:r>
            <a:endParaRPr lang="ru-RU" sz="1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328761"/>
              </p:ext>
            </p:extLst>
          </p:nvPr>
        </p:nvGraphicFramePr>
        <p:xfrm>
          <a:off x="1591407" y="1937560"/>
          <a:ext cx="8886697" cy="286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2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9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74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74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4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год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47 558,0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47 779,0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49 119,0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49 614,0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88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22 689,7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23 352,9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23 352,9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23 352,9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391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113 869,0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48 320,8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43 921,0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43 921,0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5942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116,7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119 452,7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116 392,9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116 887,9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95381" y="1534465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тыс. рублей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19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83771" y="1225336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780105" y="1138334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100" y="62105"/>
            <a:ext cx="10972800" cy="671320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Зачем формировать и исполнять бюджет по программам?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100" y="1663925"/>
            <a:ext cx="11024050" cy="38760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Преимуществом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программного бюджета является распределение расходов не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по ведомственному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принципу, а по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программам. Государственная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программа имеет цель, задачи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и показатели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эффективности, которые отражают степень их достижения (решения), то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есть действия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и бюджетные средства направлены на достижение заданного результата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	При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этом значение показателей является индикатором по данному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направлению деятельности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и сигнализирует о плохом или хорошем результате, необходимости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принятия новых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решений.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26719" y="11351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20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2303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2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281" y="8181"/>
            <a:ext cx="10972800" cy="805116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Динамика программных расходов бюджета </a:t>
            </a:r>
            <a:b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26719" y="17582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21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3256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087822953"/>
              </p:ext>
            </p:extLst>
          </p:nvPr>
        </p:nvGraphicFramePr>
        <p:xfrm>
          <a:off x="1108806" y="1404308"/>
          <a:ext cx="10944961" cy="508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612315" y="1096531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93808" y="3487262"/>
            <a:ext cx="223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Palatino Linotype" panose="02040502050505030304" pitchFamily="18" charset="0"/>
              </a:rPr>
              <a:t>Доля </a:t>
            </a:r>
            <a:r>
              <a:rPr lang="ru-RU" sz="1200" dirty="0">
                <a:latin typeface="Palatino Linotype" panose="02040502050505030304" pitchFamily="18" charset="0"/>
              </a:rPr>
              <a:t>программных расходов в общем объеме расходов </a:t>
            </a:r>
          </a:p>
        </p:txBody>
      </p:sp>
      <p:graphicFrame>
        <p:nvGraphicFramePr>
          <p:cNvPr id="1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47195"/>
              </p:ext>
            </p:extLst>
          </p:nvPr>
        </p:nvGraphicFramePr>
        <p:xfrm>
          <a:off x="2217964" y="3956881"/>
          <a:ext cx="6534150" cy="1272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0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450" y="261570"/>
            <a:ext cx="11011163" cy="7005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Муниципальные программы </a:t>
            </a:r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муниципального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района на 2019-2021 годы 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093718"/>
              </p:ext>
            </p:extLst>
          </p:nvPr>
        </p:nvGraphicFramePr>
        <p:xfrm>
          <a:off x="556846" y="1188571"/>
          <a:ext cx="10972800" cy="4807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>
                  <a:extLst>
                    <a:ext uri="{9D8B030D-6E8A-4147-A177-3AD203B41FA5}">
                      <a16:colId xmlns="" xmlns:a16="http://schemas.microsoft.com/office/drawing/2014/main" val="362266838"/>
                    </a:ext>
                  </a:extLst>
                </a:gridCol>
                <a:gridCol w="7675685">
                  <a:extLst>
                    <a:ext uri="{9D8B030D-6E8A-4147-A177-3AD203B41FA5}">
                      <a16:colId xmlns="" xmlns:a16="http://schemas.microsoft.com/office/drawing/2014/main" val="2997573379"/>
                    </a:ext>
                  </a:extLst>
                </a:gridCol>
                <a:gridCol w="975946">
                  <a:extLst>
                    <a:ext uri="{9D8B030D-6E8A-4147-A177-3AD203B41FA5}">
                      <a16:colId xmlns="" xmlns:a16="http://schemas.microsoft.com/office/drawing/2014/main" val="1668693803"/>
                    </a:ext>
                  </a:extLst>
                </a:gridCol>
                <a:gridCol w="975946">
                  <a:extLst>
                    <a:ext uri="{9D8B030D-6E8A-4147-A177-3AD203B41FA5}">
                      <a16:colId xmlns="" xmlns:a16="http://schemas.microsoft.com/office/drawing/2014/main" val="1110253511"/>
                    </a:ext>
                  </a:extLst>
                </a:gridCol>
                <a:gridCol w="961292">
                  <a:extLst>
                    <a:ext uri="{9D8B030D-6E8A-4147-A177-3AD203B41FA5}">
                      <a16:colId xmlns="" xmlns:a16="http://schemas.microsoft.com/office/drawing/2014/main" val="3602214359"/>
                    </a:ext>
                  </a:extLst>
                </a:gridCol>
              </a:tblGrid>
              <a:tr h="253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73102718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"Социальная поддержка населения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6554891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"Содействие занятости населения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324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образования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532 667,7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576 053,1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580 748,9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19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"Управление муниципальными финансами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106 525,6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124 735,8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116 271,8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3694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физической культуры и спорта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3067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культуры в Усть-Большерецком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53 891,7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73 090,9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74 665,6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28803903"/>
                  </a:ext>
                </a:extLst>
              </a:tr>
              <a:tr h="4489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развитие энергетики и коммунального хозяйства, обеспечение жителей населенных пунктов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 коммунальными услугами и услугами по благоустройству территорий"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30 650,6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89852792"/>
                  </a:ext>
                </a:extLst>
              </a:tr>
              <a:tr h="3196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"Устойчивое развитие сельских территорий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9753547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некоммерческого сектора и малого и среднего бизнеса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666637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"Поддержка развития сельского хозяйства, пищевой и перерабатывающей промышленности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80420532"/>
                  </a:ext>
                </a:extLst>
              </a:tr>
              <a:tr h="3372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туристической деятельности на территории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30564503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"Безопасный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6 811,3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0597236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endParaRPr lang="ru-RU" sz="1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753 374,6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815 921,9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813 068,4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319442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82748" y="17582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22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4585" y="825822"/>
            <a:ext cx="1457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08504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608143" y="825822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286" y="90097"/>
            <a:ext cx="10972800" cy="637692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понятия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46938"/>
              </p:ext>
            </p:extLst>
          </p:nvPr>
        </p:nvGraphicFramePr>
        <p:xfrm>
          <a:off x="755780" y="956868"/>
          <a:ext cx="10609385" cy="553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27788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Бюджетная система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6680" y="1081354"/>
            <a:ext cx="10530255" cy="29893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3000">
                <a:schemeClr val="accent3">
                  <a:lumMod val="40000"/>
                  <a:lumOff val="60000"/>
                </a:schemeClr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Бюджетная система Российской Федерации </a:t>
            </a: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совокупность бюджетов всех уровней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1036951" y="1574197"/>
            <a:ext cx="5107903" cy="4764350"/>
            <a:chOff x="1073675" y="1380133"/>
            <a:chExt cx="3766359" cy="4199790"/>
          </a:xfrm>
        </p:grpSpPr>
        <p:sp>
          <p:nvSpPr>
            <p:cNvPr id="8" name="Полилиния 7"/>
            <p:cNvSpPr/>
            <p:nvPr/>
          </p:nvSpPr>
          <p:spPr>
            <a:xfrm>
              <a:off x="2178268" y="138013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Федеральный бюджет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265570" y="138013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государственных внебюджетных фондов РФ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744458" y="2388981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городов федерального значения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073675" y="3432058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муниципальных районов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210027" y="3405599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городских округов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347230" y="3405599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городских округов с </a:t>
              </a:r>
              <a:r>
                <a:rPr lang="ru-RU" sz="1050" b="1" kern="1200" dirty="0" err="1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внутритерри-ториальным</a:t>
              </a: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 делением 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629267" y="2388981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субъектов РФ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44832" y="2388981"/>
              <a:ext cx="995202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7" bIns="17825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территориальных государственных внебюджетных фондов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629266" y="442851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городских и сельских поселений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2744457" y="4436013"/>
              <a:ext cx="995201" cy="1143910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60" rIns="155086" bIns="17825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внутригородских районов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7" name="Шестиугольник 26"/>
          <p:cNvSpPr/>
          <p:nvPr/>
        </p:nvSpPr>
        <p:spPr>
          <a:xfrm>
            <a:off x="7343775" y="2295525"/>
            <a:ext cx="381000" cy="32385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7724775" y="3043650"/>
            <a:ext cx="381000" cy="323850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8105775" y="3740029"/>
            <a:ext cx="381000" cy="32385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105775" y="2250043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 уровень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448100" y="3043650"/>
            <a:ext cx="265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752114" y="3740029"/>
            <a:ext cx="296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2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366"/>
            <a:ext cx="10972800" cy="659422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Бюджетный процесс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931250"/>
            <a:ext cx="11282916" cy="5538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- деятельность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органов государственной власти, органов местного самоуправления и иных участников бюджетного процесса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составлению и рассмотрению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проектов бюджетов, утверждению и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бюджетов,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их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47664" y="2727005"/>
            <a:ext cx="4485882" cy="664803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Этапы бюджетного процесса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5826" y="4145608"/>
            <a:ext cx="1592985" cy="13374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проекта бюджета</a:t>
            </a:r>
          </a:p>
          <a:p>
            <a:pPr algn="ctr"/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исполнительной власти)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43281" y="4153266"/>
            <a:ext cx="1577144" cy="13374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Рассмотрение проекта бюджета 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74910" y="4153266"/>
            <a:ext cx="1603707" cy="13374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Утверждение проекта бюджета</a:t>
            </a:r>
          </a:p>
          <a:p>
            <a:pPr algn="ctr"/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04018" y="4131878"/>
            <a:ext cx="1733328" cy="132976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отчета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об исполнении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бюджета</a:t>
            </a:r>
          </a:p>
          <a:p>
            <a:pPr algn="ctr"/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</a:t>
            </a:r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исполнительной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03922" y="4153266"/>
            <a:ext cx="1490840" cy="132976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Исполнение бюджета</a:t>
            </a:r>
          </a:p>
          <a:p>
            <a:pPr algn="ctr"/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исполнительной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77500" y="4110495"/>
            <a:ext cx="1671242" cy="13725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Утверждение </a:t>
            </a:r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отчета об исполнении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бюджета </a:t>
            </a:r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5869722" y="4626935"/>
            <a:ext cx="343095" cy="3253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3923201" y="4609426"/>
            <a:ext cx="348933" cy="35448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7656460" y="4650503"/>
            <a:ext cx="385860" cy="3092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048935">
            <a:off x="9714328" y="4635012"/>
            <a:ext cx="386188" cy="3235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029835" y="4647690"/>
            <a:ext cx="356733" cy="27015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9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6750330" y="1203468"/>
            <a:ext cx="4849756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 flipH="1">
            <a:off x="409517" y="1205316"/>
            <a:ext cx="4838252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620732" y="3287548"/>
            <a:ext cx="4756636" cy="30555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8510" y="5628372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9045" y="4743572"/>
            <a:ext cx="1391442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4501" y="4745944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62774" y="4917626"/>
            <a:ext cx="882463" cy="125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5878076" y="4228055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5400000">
            <a:off x="4497151" y="4241135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252" y="1601629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45789" y="2090405"/>
            <a:ext cx="1322335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35095" y="2724862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20517" y="2778443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8202" y="2090405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779203" y="1615624"/>
            <a:ext cx="1322335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stCxn id="25" idx="3"/>
            <a:endCxn id="26" idx="1"/>
          </p:cNvCxnSpPr>
          <p:nvPr/>
        </p:nvCxnSpPr>
        <p:spPr>
          <a:xfrm>
            <a:off x="2274234" y="1788241"/>
            <a:ext cx="1071555" cy="4887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0" idx="1"/>
            <a:endCxn id="29" idx="3"/>
          </p:cNvCxnSpPr>
          <p:nvPr/>
        </p:nvCxnSpPr>
        <p:spPr>
          <a:xfrm flipH="1">
            <a:off x="8737184" y="1802236"/>
            <a:ext cx="1042019" cy="4747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400000">
            <a:off x="1369753" y="1327162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5400000">
            <a:off x="7864818" y="1392815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0800000">
            <a:off x="2737250" y="1294536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0800000">
            <a:off x="9258193" y="1379735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 flipH="1">
            <a:off x="4019834" y="3511972"/>
            <a:ext cx="39584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Сбалансированность бюджетов </a:t>
            </a:r>
            <a:r>
              <a:rPr lang="ru-RU" sz="1600" b="1" i="1" dirty="0">
                <a:latin typeface="Palatino Linotype" panose="02040502050505030304" pitchFamily="18" charset="0"/>
              </a:rPr>
              <a:t>– </a:t>
            </a:r>
            <a:r>
              <a:rPr lang="ru-RU" sz="1600" dirty="0">
                <a:latin typeface="Palatino Linotype" panose="02040502050505030304" pitchFamily="18" charset="0"/>
              </a:rPr>
              <a:t>состояние </a:t>
            </a:r>
            <a:r>
              <a:rPr lang="ru-RU" sz="1600" dirty="0" smtClean="0">
                <a:latin typeface="Palatino Linotype" panose="02040502050505030304" pitchFamily="18" charset="0"/>
              </a:rPr>
              <a:t>бюджетов, при </a:t>
            </a:r>
            <a:r>
              <a:rPr lang="ru-RU" sz="1600" dirty="0">
                <a:latin typeface="Palatino Linotype" panose="02040502050505030304" pitchFamily="18" charset="0"/>
              </a:rPr>
              <a:t>котором доходы и расходы уравновешены или равны друг другу.</a:t>
            </a: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822435" y="44332"/>
            <a:ext cx="10515600" cy="7803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49026" y="3382762"/>
            <a:ext cx="2481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Дефицит бюджета </a:t>
            </a:r>
            <a:r>
              <a:rPr lang="ru-RU" dirty="0"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latin typeface="Palatino Linotype" panose="02040502050505030304" pitchFamily="18" charset="0"/>
              </a:rPr>
              <a:t>превышение </a:t>
            </a:r>
            <a:r>
              <a:rPr lang="ru-RU" sz="1600" dirty="0" smtClean="0">
                <a:latin typeface="Palatino Linotype" panose="02040502050505030304" pitchFamily="18" charset="0"/>
              </a:rPr>
              <a:t>расходов бюджета над его </a:t>
            </a:r>
            <a:r>
              <a:rPr lang="ru-RU" sz="1600" dirty="0">
                <a:latin typeface="Palatino Linotype" panose="02040502050505030304" pitchFamily="18" charset="0"/>
              </a:rPr>
              <a:t>доходами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4215" y="3192499"/>
            <a:ext cx="2681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Профицит бюджета </a:t>
            </a:r>
            <a:r>
              <a:rPr lang="ru-RU" dirty="0"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latin typeface="Palatino Linotype" panose="02040502050505030304" pitchFamily="18" charset="0"/>
              </a:rPr>
              <a:t>превышение доходов </a:t>
            </a:r>
            <a:r>
              <a:rPr lang="ru-RU" sz="1600" dirty="0" smtClean="0">
                <a:latin typeface="Palatino Linotype" panose="02040502050505030304" pitchFamily="18" charset="0"/>
              </a:rPr>
              <a:t>бюджета над </a:t>
            </a:r>
            <a:r>
              <a:rPr lang="ru-RU" sz="1600" dirty="0">
                <a:latin typeface="Palatino Linotype" panose="02040502050505030304" pitchFamily="18" charset="0"/>
              </a:rPr>
              <a:t>его расходами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5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7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93" y="243985"/>
            <a:ext cx="11152472" cy="77763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направления бюджетной политики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 на 2019-20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996524"/>
              </p:ext>
            </p:extLst>
          </p:nvPr>
        </p:nvGraphicFramePr>
        <p:xfrm>
          <a:off x="609600" y="1239141"/>
          <a:ext cx="10534116" cy="507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5321" y="1771313"/>
            <a:ext cx="30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6076B4">
                    <a:lumMod val="75000"/>
                  </a:srgbClr>
                </a:solidFill>
              </a:rPr>
              <a:t>1</a:t>
            </a:r>
            <a:endParaRPr lang="ru-RU" sz="1400" b="1" i="1" dirty="0">
              <a:solidFill>
                <a:srgbClr val="6076B4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6990" y="3528364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6988" y="2357421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6988" y="2948046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6076B4">
                    <a:lumMod val="75000"/>
                  </a:srgbClr>
                </a:solidFill>
              </a:rPr>
              <a:t>3</a:t>
            </a:r>
            <a:endParaRPr lang="ru-RU" sz="1400" b="1" i="1" dirty="0">
              <a:solidFill>
                <a:srgbClr val="6076B4">
                  <a:lumMod val="75000"/>
                </a:srgb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6987" y="4112822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6076B4">
                    <a:lumMod val="75000"/>
                  </a:srgbClr>
                </a:solidFill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6986" y="4701894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6985" y="5288002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6076B4">
                    <a:lumMod val="75000"/>
                  </a:srgbClr>
                </a:solidFill>
              </a:rPr>
              <a:t>7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6985" y="5878365"/>
            <a:ext cx="387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6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757721" y="1239324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754055" y="1166326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6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1533" y="90097"/>
            <a:ext cx="10972800" cy="637691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7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73658" y="4784390"/>
            <a:ext cx="3433665" cy="1884783"/>
          </a:xfrm>
          <a:prstGeom prst="ellipse">
            <a:avLst/>
          </a:prstGeom>
          <a:solidFill>
            <a:srgbClr val="FF5050">
              <a:alpha val="66000"/>
            </a:srgbClr>
          </a:solidFill>
          <a:ln w="12700">
            <a:solidFill>
              <a:srgbClr val="C00000"/>
            </a:solidFill>
          </a:ln>
          <a:scene3d>
            <a:camera prst="orthographicFront"/>
            <a:lightRig rig="threePt" dir="t"/>
          </a:scene3d>
          <a:sp3d prstMaterial="plastic">
            <a:bevelT w="1587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4553575" y="5326671"/>
            <a:ext cx="2873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поступающие  в бюджет денежные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средства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504093" y="1780381"/>
            <a:ext cx="3293706" cy="2698311"/>
          </a:xfrm>
          <a:prstGeom prst="flowChartDocument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ним</a:t>
            </a:r>
            <a:endParaRPr lang="ru-RU" dirty="0"/>
          </a:p>
        </p:txBody>
      </p:sp>
      <p:sp>
        <p:nvSpPr>
          <p:cNvPr id="11" name="Блок-схема: документ 10"/>
          <p:cNvSpPr/>
          <p:nvPr/>
        </p:nvSpPr>
        <p:spPr>
          <a:xfrm flipH="1">
            <a:off x="8258068" y="1780382"/>
            <a:ext cx="3330551" cy="2698311"/>
          </a:xfrm>
          <a:prstGeom prst="flowChartDocument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дотации, субсидии, субвенции, межбюджетные трансферты из бюджетов вышестоящего уровня; безвозмездные поступления от физических и юридических лиц, в том числе добровольные пожертвования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43150" y="1201740"/>
            <a:ext cx="3769566" cy="2913057"/>
          </a:xfrm>
          <a:prstGeom prst="roundRect">
            <a:avLst/>
          </a:prstGeom>
          <a:gradFill flip="none" rotWithShape="1"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от использования имущества, находящегося в государственной или муниципальной собственности; доходы от продажи имущества; доходы от платных услуг, оказываемых казенными учреждениями; средства, полученные в результате применения мер гражданско-правовой, административной и уголовной ответственности; средства самообложения граждан; иные неналоговые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756988" y="4114797"/>
            <a:ext cx="485192" cy="542281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contrasting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032144">
            <a:off x="3155544" y="3919128"/>
            <a:ext cx="485192" cy="1316286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contrasting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3016555">
            <a:off x="8274661" y="3878588"/>
            <a:ext cx="485192" cy="1316286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balanced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8701" y="5988"/>
            <a:ext cx="10533185" cy="84406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                       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доходов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бюджета </a:t>
            </a:r>
            <a:r>
              <a:rPr lang="ru-RU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 в 2017-2021 годах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7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53871"/>
              </p:ext>
            </p:extLst>
          </p:nvPr>
        </p:nvGraphicFramePr>
        <p:xfrm>
          <a:off x="460500" y="1018638"/>
          <a:ext cx="10691386" cy="569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7684" y="124193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8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35775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752114" y="850447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8976</TotalTime>
  <Words>1602</Words>
  <Application>Microsoft Office PowerPoint</Application>
  <PresentationFormat>Произвольный</PresentationFormat>
  <Paragraphs>429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Финансовое управление  Администрации Усть-Большерецкого муниципального района</vt:lpstr>
      <vt:lpstr>Бюджет для граждан – что это такое?</vt:lpstr>
      <vt:lpstr>Основные понятия</vt:lpstr>
      <vt:lpstr>Бюджетная система</vt:lpstr>
      <vt:lpstr>Бюджетный процесс</vt:lpstr>
      <vt:lpstr>Презентация PowerPoint</vt:lpstr>
      <vt:lpstr>Основные направления бюджетной политики  Усть-Большерецкого муниципального района на 2019-2021 годы</vt:lpstr>
      <vt:lpstr>Доходы бюджета</vt:lpstr>
      <vt:lpstr>                                                                                                                                                                             Структура доходов бюджета Усть-Большерецкого муниципального района в 2017-2021 годах</vt:lpstr>
      <vt:lpstr>Объёмы поступлений налоговых доходов на 2017 - 2021 годов</vt:lpstr>
      <vt:lpstr>Основные налоговые доходы местного бюджета</vt:lpstr>
      <vt:lpstr>Объёмы поступлений неналоговых доходов на 2017 - 2021 годов</vt:lpstr>
      <vt:lpstr>Структура доходов местного бюджета на 2019 год и плановый период 2020 и 2021 годов (по долям)</vt:lpstr>
      <vt:lpstr>Презентация PowerPoint</vt:lpstr>
      <vt:lpstr>Динамика расходов местного бюджета</vt:lpstr>
      <vt:lpstr>Структура расходов местного бюджета в 2019-2021 годах по разделам классификации  расходов бюджета</vt:lpstr>
      <vt:lpstr>Структура расходов местного бюджета на 2019 год  по разделам классификации расходов бюджетов</vt:lpstr>
      <vt:lpstr>Расходы на социально-культурную сферу в общем  объеме расходов</vt:lpstr>
      <vt:lpstr>Расходы на социально-культурную сферу в 2019 году</vt:lpstr>
      <vt:lpstr>Структура межбюджетных трансфертов местным бюджетам городских и сельских поселений в 2018-2021 годах</vt:lpstr>
      <vt:lpstr>Зачем формировать и исполнять бюджет по программам?</vt:lpstr>
      <vt:lpstr>Динамика программных расходов бюджета  Усть-Большерецкого муниципального района</vt:lpstr>
      <vt:lpstr>Муниципальные программы Усть-Большерецкого  муниципального района на 2019-2021 годы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Позанок Анна Сергеевна</dc:creator>
  <cp:lastModifiedBy>Калашникова Н. Ю.</cp:lastModifiedBy>
  <cp:revision>910</cp:revision>
  <cp:lastPrinted>2017-10-23T04:59:09Z</cp:lastPrinted>
  <dcterms:created xsi:type="dcterms:W3CDTF">2016-10-20T03:59:01Z</dcterms:created>
  <dcterms:modified xsi:type="dcterms:W3CDTF">2018-12-12T23:12:43Z</dcterms:modified>
</cp:coreProperties>
</file>