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notesSlides/notesSlide4.xml" ContentType="application/vnd.openxmlformats-officedocument.presentationml.notesSlide+xml"/>
  <Override PartName="/ppt/charts/chart11.xml" ContentType="application/vnd.openxmlformats-officedocument.drawingml.chart+xml"/>
  <Override PartName="/ppt/drawings/drawing4.xml" ContentType="application/vnd.openxmlformats-officedocument.drawingml.chartshapes+xml"/>
  <Override PartName="/ppt/charts/chart1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colors3.xml" ContentType="application/vnd.ms-office.chartcolorstyle+xml"/>
  <Override PartName="/ppt/charts/style3.xml" ContentType="application/vnd.ms-office.chart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colors7.xml" ContentType="application/vnd.ms-office.chartcolorstyle+xml"/>
  <Override PartName="/ppt/charts/style7.xml" ContentType="application/vnd.ms-office.chartstyle+xml"/>
  <Override PartName="/ppt/charts/colors12.xml" ContentType="application/vnd.ms-office.chartcolorstyle+xml"/>
  <Override PartName="/ppt/charts/style1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notesMasterIdLst>
    <p:notesMasterId r:id="rId25"/>
  </p:notesMasterIdLst>
  <p:sldIdLst>
    <p:sldId id="274" r:id="rId2"/>
    <p:sldId id="373" r:id="rId3"/>
    <p:sldId id="257" r:id="rId4"/>
    <p:sldId id="290" r:id="rId5"/>
    <p:sldId id="289" r:id="rId6"/>
    <p:sldId id="361" r:id="rId7"/>
    <p:sldId id="306" r:id="rId8"/>
    <p:sldId id="362" r:id="rId9"/>
    <p:sldId id="261" r:id="rId10"/>
    <p:sldId id="291" r:id="rId11"/>
    <p:sldId id="295" r:id="rId12"/>
    <p:sldId id="292" r:id="rId13"/>
    <p:sldId id="277" r:id="rId14"/>
    <p:sldId id="364" r:id="rId15"/>
    <p:sldId id="367" r:id="rId16"/>
    <p:sldId id="296" r:id="rId17"/>
    <p:sldId id="293" r:id="rId18"/>
    <p:sldId id="371" r:id="rId19"/>
    <p:sldId id="372" r:id="rId20"/>
    <p:sldId id="308" r:id="rId21"/>
    <p:sldId id="370" r:id="rId22"/>
    <p:sldId id="286" r:id="rId23"/>
    <p:sldId id="332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DDC"/>
    <a:srgbClr val="66CCFF"/>
    <a:srgbClr val="FFFF99"/>
    <a:srgbClr val="F96F49"/>
    <a:srgbClr val="6699FF"/>
    <a:srgbClr val="CCFFFF"/>
    <a:srgbClr val="D1FBA7"/>
    <a:srgbClr val="FFFFCC"/>
    <a:srgbClr val="7EEA60"/>
    <a:srgbClr val="F6AC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89" autoAdjust="0"/>
    <p:restoredTop sz="91657" autoAdjust="0"/>
  </p:normalViewPr>
  <p:slideViewPr>
    <p:cSldViewPr snapToGrid="0">
      <p:cViewPr>
        <p:scale>
          <a:sx n="100" d="100"/>
          <a:sy n="100" d="100"/>
        </p:scale>
        <p:origin x="-1068" y="-4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82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ColorStyle" Target="colors12.xml"/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1.xlsx"/><Relationship Id="rId4" Type="http://schemas.microsoft.com/office/2011/relationships/chartStyle" Target="style12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1" Type="http://schemas.openxmlformats.org/officeDocument/2006/relationships/package" Target="../embeddings/Microsoft_Excel_Worksheet2.xlsx"/><Relationship Id="rId4" Type="http://schemas.microsoft.com/office/2011/relationships/chartStyle" Target="style3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Relationship Id="rId4" Type="http://schemas.microsoft.com/office/2011/relationships/chartStyle" Target="style7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4002303103679371E-2"/>
          <c:y val="3.5192632377479841E-2"/>
          <c:w val="0.66444310780596871"/>
          <c:h val="0.8502704931643092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
доходы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cene3d>
              <a:camera prst="orthographicFront"/>
              <a:lightRig rig="threePt" dir="t"/>
            </a:scene3d>
            <a:sp3d contourW="9525">
              <a:bevelT/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0690849624174057E-2"/>
                  <c:y val="-4.4639153950952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C96-403C-B8AE-C6196F17FE47}"/>
                </c:ext>
              </c:extLst>
            </c:dLbl>
            <c:dLbl>
              <c:idx val="3"/>
              <c:layout>
                <c:manualLayout>
                  <c:x val="9.5029774437102917E-3"/>
                  <c:y val="-4.46391539509517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5635230081488903E-3"/>
                  <c:y val="6.4726773228880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факт</c:v>
                </c:pt>
                <c:pt idx="1">
                  <c:v>2019 год план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375121.3</c:v>
                </c:pt>
                <c:pt idx="1">
                  <c:v>330006</c:v>
                </c:pt>
                <c:pt idx="2">
                  <c:v>519717</c:v>
                </c:pt>
                <c:pt idx="3">
                  <c:v>541657</c:v>
                </c:pt>
                <c:pt idx="4">
                  <c:v>531660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276-446F-BF42-05371B18C9C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
поступления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cene3d>
              <a:camera prst="orthographicFront"/>
              <a:lightRig rig="threePt" dir="t"/>
            </a:scene3d>
            <a:sp3d contourW="9525" prstMaterial="matte">
              <a:bevelT/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5.6956132722174651E-3"/>
                  <c:y val="-1.81333382073196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276-446F-BF42-05371B18C9C0}"/>
                </c:ext>
              </c:extLst>
            </c:dLbl>
            <c:dLbl>
              <c:idx val="1"/>
              <c:layout>
                <c:manualLayout>
                  <c:x val="1.5330098454961344E-3"/>
                  <c:y val="-2.1360010910231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276-446F-BF42-05371B18C9C0}"/>
                </c:ext>
              </c:extLst>
            </c:dLbl>
            <c:dLbl>
              <c:idx val="2"/>
              <c:layout>
                <c:manualLayout>
                  <c:x val="-2.4374763010146674E-4"/>
                  <c:y val="-2.6486659571267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276-446F-BF42-05371B18C9C0}"/>
                </c:ext>
              </c:extLst>
            </c:dLbl>
            <c:dLbl>
              <c:idx val="3"/>
              <c:layout>
                <c:manualLayout>
                  <c:x val="-5.2388904488155233E-3"/>
                  <c:y val="-3.3322425445583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276-446F-BF42-05371B18C9C0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факт</c:v>
                </c:pt>
                <c:pt idx="1">
                  <c:v>2019 год план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 formatCode="0.0">
                  <c:v>882328</c:v>
                </c:pt>
                <c:pt idx="1">
                  <c:v>678018.7</c:v>
                </c:pt>
                <c:pt idx="2" formatCode="0.0">
                  <c:v>632359.95493999997</c:v>
                </c:pt>
                <c:pt idx="3">
                  <c:v>570560.85</c:v>
                </c:pt>
                <c:pt idx="4">
                  <c:v>526241.61167999997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276-446F-BF42-05371B18C9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42201088"/>
        <c:axId val="42202624"/>
        <c:axId val="41737280"/>
      </c:bar3DChart>
      <c:catAx>
        <c:axId val="42201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202624"/>
        <c:crosses val="autoZero"/>
        <c:auto val="1"/>
        <c:lblAlgn val="ctr"/>
        <c:lblOffset val="100"/>
        <c:noMultiLvlLbl val="0"/>
      </c:catAx>
      <c:valAx>
        <c:axId val="42202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201088"/>
        <c:crosses val="autoZero"/>
        <c:crossBetween val="between"/>
      </c:valAx>
      <c:serAx>
        <c:axId val="41737280"/>
        <c:scaling>
          <c:orientation val="minMax"/>
        </c:scaling>
        <c:delete val="1"/>
        <c:axPos val="b"/>
        <c:majorTickMark val="none"/>
        <c:minorTickMark val="none"/>
        <c:tickLblPos val="nextTo"/>
        <c:crossAx val="42202624"/>
        <c:crosses val="autoZero"/>
      </c:ser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8427941896401454"/>
          <c:y val="0.18968494599013866"/>
          <c:w val="0.21572058103598543"/>
          <c:h val="0.247695986975208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04973368326525E-2"/>
          <c:y val="3.3613445378151397E-4"/>
          <c:w val="0.66731336964444854"/>
          <c:h val="0.99966386554621844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>
                <a:rot lat="0" lon="0" rev="0"/>
              </a:lightRig>
            </a:scene3d>
            <a:sp3d prstMaterial="metal">
              <a:bevelT prst="angle"/>
              <a:bevelB/>
            </a:sp3d>
          </c:spPr>
          <c:explosion val="10"/>
          <c:dPt>
            <c:idx val="0"/>
            <c:bubble3D val="0"/>
            <c:spPr>
              <a:gradFill flip="none" rotWithShape="1">
                <a:gsLst>
                  <a:gs pos="0">
                    <a:srgbClr val="FFFF66"/>
                  </a:gs>
                  <a:gs pos="60000">
                    <a:srgbClr val="FFFFCC"/>
                  </a:gs>
                  <a:gs pos="100000">
                    <a:srgbClr val="FFFFFF"/>
                  </a:gs>
                </a:gsLst>
                <a:lin ang="8100000" scaled="1"/>
                <a:tileRect/>
              </a:gradFill>
              <a:scene3d>
                <a:camera prst="orthographicFront"/>
                <a:lightRig rig="threePt" dir="t">
                  <a:rot lat="0" lon="0" rev="0"/>
                </a:lightRig>
              </a:scene3d>
              <a:sp3d prstMaterial="metal">
                <a:bevelT prst="angle"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7C41-4961-A344-9FD221B78597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AE78D6"/>
                  </a:gs>
                  <a:gs pos="56000">
                    <a:srgbClr val="D9B3FF"/>
                  </a:gs>
                  <a:gs pos="100000">
                    <a:srgbClr val="F8EAFA"/>
                  </a:gs>
                </a:gsLst>
                <a:lin ang="10800000" scaled="1"/>
                <a:tileRect/>
              </a:gradFill>
              <a:scene3d>
                <a:camera prst="orthographicFront"/>
                <a:lightRig rig="threePt" dir="t">
                  <a:rot lat="0" lon="0" rev="0"/>
                </a:lightRig>
              </a:scene3d>
              <a:sp3d prstMaterial="metal">
                <a:bevelT prst="angle"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C41-4961-A344-9FD221B78597}"/>
              </c:ext>
            </c:extLst>
          </c:dPt>
          <c:dPt>
            <c:idx val="2"/>
            <c:bubble3D val="0"/>
            <c:spPr>
              <a:gradFill>
                <a:gsLst>
                  <a:gs pos="0">
                    <a:srgbClr val="F6ACE8"/>
                  </a:gs>
                  <a:gs pos="48000">
                    <a:srgbClr val="FFCCFF"/>
                  </a:gs>
                  <a:gs pos="100000">
                    <a:srgbClr val="FAEAF9"/>
                  </a:gs>
                </a:gsLst>
                <a:lin ang="13500000" scaled="1"/>
              </a:gradFill>
              <a:scene3d>
                <a:camera prst="orthographicFront"/>
                <a:lightRig rig="threePt" dir="t">
                  <a:rot lat="0" lon="0" rev="0"/>
                </a:lightRig>
              </a:scene3d>
              <a:sp3d prstMaterial="metal">
                <a:bevelT prst="angle"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7C41-4961-A344-9FD221B78597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69EB35"/>
                  </a:gs>
                  <a:gs pos="100000">
                    <a:srgbClr val="D0F9B1"/>
                  </a:gs>
                </a:gsLst>
                <a:path path="circle">
                  <a:fillToRect l="100000" t="100000"/>
                </a:path>
                <a:tileRect r="-100000" b="-100000"/>
              </a:gradFill>
              <a:scene3d>
                <a:camera prst="orthographicFront"/>
                <a:lightRig rig="threePt" dir="t">
                  <a:rot lat="0" lon="0" rev="0"/>
                </a:lightRig>
              </a:scene3d>
              <a:sp3d prstMaterial="metal">
                <a:bevelT prst="angle"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C41-4961-A344-9FD221B78597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scene3d>
                <a:camera prst="orthographicFront"/>
                <a:lightRig rig="threePt" dir="t">
                  <a:rot lat="0" lon="0" rev="0"/>
                </a:lightRig>
              </a:scene3d>
              <a:sp3d prstMaterial="metal">
                <a:bevelT prst="angle"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C41-4961-A344-9FD221B78597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>
                  <a:rot lat="0" lon="0" rev="0"/>
                </a:lightRig>
              </a:scene3d>
              <a:sp3d prstMaterial="metal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99F-4680-9644-28E7FA1FBBD3}"/>
              </c:ext>
            </c:extLst>
          </c:dPt>
          <c:dLbls>
            <c:dLbl>
              <c:idx val="0"/>
              <c:layout>
                <c:manualLayout>
                  <c:x val="7.2821090477634465E-2"/>
                  <c:y val="-0.1857399967861160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C41-4961-A344-9FD221B78597}"/>
                </c:ext>
              </c:extLst>
            </c:dLbl>
            <c:dLbl>
              <c:idx val="1"/>
              <c:layout>
                <c:manualLayout>
                  <c:x val="-8.5537066459544259E-2"/>
                  <c:y val="8.7488538722575643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C41-4961-A344-9FD221B78597}"/>
                </c:ext>
              </c:extLst>
            </c:dLbl>
            <c:dLbl>
              <c:idx val="2"/>
              <c:layout>
                <c:manualLayout>
                  <c:x val="0.10041533229494869"/>
                  <c:y val="8.9117977899821343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C41-4961-A344-9FD221B78597}"/>
                </c:ext>
              </c:extLst>
            </c:dLbl>
            <c:dLbl>
              <c:idx val="3"/>
              <c:layout>
                <c:manualLayout>
                  <c:x val="1.6035565952751803E-2"/>
                  <c:y val="-4.8019207683073226E-3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C41-4961-A344-9FD221B78597}"/>
                </c:ext>
              </c:extLst>
            </c:dLbl>
            <c:dLbl>
              <c:idx val="4"/>
              <c:layout>
                <c:manualLayout>
                  <c:x val="-8.2245942263829488E-2"/>
                  <c:y val="2.4009603841536613E-3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C41-4961-A344-9FD221B78597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образование</c:v>
                </c:pt>
                <c:pt idx="1">
                  <c:v>социальная политика</c:v>
                </c:pt>
                <c:pt idx="2">
                  <c:v>культура, кинематография</c:v>
                </c:pt>
                <c:pt idx="3">
                  <c:v>физическая культура и спорт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577380.19976999995</c:v>
                </c:pt>
                <c:pt idx="1">
                  <c:v>94432.7</c:v>
                </c:pt>
                <c:pt idx="2">
                  <c:v>50608.713000000003</c:v>
                </c:pt>
                <c:pt idx="3">
                  <c:v>990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7C41-4961-A344-9FD221B785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90"/>
        <c:secondPieSize val="42"/>
        <c:serLines/>
      </c:ofPieChart>
    </c:plotArea>
    <c:legend>
      <c:legendPos val="r"/>
      <c:layout>
        <c:manualLayout>
          <c:xMode val="edge"/>
          <c:yMode val="edge"/>
          <c:x val="0.71548180496304492"/>
          <c:y val="4.580729929767182E-2"/>
          <c:w val="0.26365037891366283"/>
          <c:h val="0.37616621451730309"/>
        </c:manualLayout>
      </c:layout>
      <c:overlay val="0"/>
      <c:txPr>
        <a:bodyPr/>
        <a:lstStyle/>
        <a:p>
          <a:pPr>
            <a:defRPr sz="1400" b="0" i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804742800157903E-2"/>
          <c:y val="3.0758783851608955E-2"/>
          <c:w val="0.64132910112699359"/>
          <c:h val="0.769624239513603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расходов местного бюджета на исполнение муниципальных программ</c:v>
                </c:pt>
              </c:strCache>
            </c:strRef>
          </c:tx>
          <c:spPr>
            <a:gradFill flip="none" rotWithShape="1">
              <a:gsLst>
                <a:gs pos="0">
                  <a:srgbClr val="FFFFCC"/>
                </a:gs>
                <a:gs pos="65000">
                  <a:srgbClr val="D1FBA7"/>
                </a:gs>
                <a:gs pos="100000">
                  <a:schemeClr val="accent6">
                    <a:lumMod val="10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plastic">
              <a:bevelT w="127000"/>
              <a:bevelB/>
            </a:sp3d>
          </c:spPr>
          <c:invertIfNegative val="0"/>
          <c:dLbls>
            <c:dLbl>
              <c:idx val="0"/>
              <c:layout>
                <c:manualLayout>
                  <c:x val="1.5640143692280787E-2"/>
                  <c:y val="-2.7496589989824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A3B-4E79-AA39-62ADCAA1688C}"/>
                </c:ext>
              </c:extLst>
            </c:dLbl>
            <c:dLbl>
              <c:idx val="1"/>
              <c:layout>
                <c:manualLayout>
                  <c:x val="6.0154398816464573E-3"/>
                  <c:y val="-2.7496589989824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A3B-4E79-AA39-62ADCAA1688C}"/>
                </c:ext>
              </c:extLst>
            </c:dLbl>
            <c:dLbl>
              <c:idx val="2"/>
              <c:layout>
                <c:manualLayout>
                  <c:x val="9.6247038106342872E-3"/>
                  <c:y val="-2.7496589989824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A3B-4E79-AA39-62ADCAA1688C}"/>
                </c:ext>
              </c:extLst>
            </c:dLbl>
            <c:dLbl>
              <c:idx val="3"/>
              <c:layout>
                <c:manualLayout>
                  <c:x val="1.9249407621268574E-2"/>
                  <c:y val="-2.7496589989824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A3B-4E79-AA39-62ADCAA1688C}"/>
                </c:ext>
              </c:extLst>
            </c:dLbl>
            <c:dLbl>
              <c:idx val="4"/>
              <c:layout>
                <c:manualLayout>
                  <c:x val="9.6247038106343323E-3"/>
                  <c:y val="-2.7496589989824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A3B-4E79-AA39-62ADCAA168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факт</c:v>
                </c:pt>
                <c:pt idx="1">
                  <c:v>2019 год план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908352.46169999999</c:v>
                </c:pt>
                <c:pt idx="1">
                  <c:v>753374.6</c:v>
                </c:pt>
                <c:pt idx="2">
                  <c:v>917495.92810999998</c:v>
                </c:pt>
                <c:pt idx="3">
                  <c:v>877788.3389999998</c:v>
                </c:pt>
                <c:pt idx="4">
                  <c:v>827064.56916000007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A3B-4E79-AA39-62ADCAA1688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3221120"/>
        <c:axId val="83576320"/>
        <c:axId val="0"/>
      </c:bar3DChart>
      <c:catAx>
        <c:axId val="8322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576320"/>
        <c:crosses val="autoZero"/>
        <c:auto val="1"/>
        <c:lblAlgn val="ctr"/>
        <c:lblOffset val="100"/>
        <c:noMultiLvlLbl val="0"/>
      </c:catAx>
      <c:valAx>
        <c:axId val="83576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221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ru-RU"/>
          </a:p>
        </c:txPr>
      </c:legendEntry>
      <c:layout>
        <c:manualLayout>
          <c:xMode val="edge"/>
          <c:yMode val="edge"/>
          <c:x val="0.75527550988989356"/>
          <c:y val="0.23913235169654151"/>
          <c:w val="0.19947078842948823"/>
          <c:h val="0.16927900673735344"/>
        </c:manualLayout>
      </c:layout>
      <c:overlay val="0"/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72,4</a:t>
                    </a:r>
                    <a:endParaRPr lang="en-US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  <c:pt idx="4">
                  <c:v>Категория 5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General">
                  <c:v>86.4</c:v>
                </c:pt>
                <c:pt idx="1">
                  <c:v>74.7</c:v>
                </c:pt>
                <c:pt idx="2" formatCode="General">
                  <c:v>79.599999999999994</c:v>
                </c:pt>
                <c:pt idx="3" formatCode="General">
                  <c:v>78.900000000000006</c:v>
                </c:pt>
                <c:pt idx="4" formatCode="General">
                  <c:v>78.2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622528"/>
        <c:axId val="83624320"/>
      </c:lineChart>
      <c:catAx>
        <c:axId val="83622528"/>
        <c:scaling>
          <c:orientation val="minMax"/>
        </c:scaling>
        <c:delete val="1"/>
        <c:axPos val="b"/>
        <c:majorTickMark val="none"/>
        <c:minorTickMark val="none"/>
        <c:tickLblPos val="nextTo"/>
        <c:crossAx val="83624320"/>
        <c:crosses val="autoZero"/>
        <c:auto val="1"/>
        <c:lblAlgn val="ctr"/>
        <c:lblOffset val="100"/>
        <c:noMultiLvlLbl val="0"/>
      </c:catAx>
      <c:valAx>
        <c:axId val="836243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3622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прибыль, доходы</c:v>
                </c:pt>
              </c:strCache>
            </c:strRef>
          </c:tx>
          <c:spPr>
            <a:solidFill>
              <a:srgbClr val="99CCFF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2018 год факт</c:v>
                </c:pt>
                <c:pt idx="1">
                  <c:v>2019 год план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235691.3</c:v>
                </c:pt>
                <c:pt idx="1">
                  <c:v>190124</c:v>
                </c:pt>
                <c:pt idx="2">
                  <c:v>314342</c:v>
                </c:pt>
                <c:pt idx="3">
                  <c:v>307626</c:v>
                </c:pt>
                <c:pt idx="4">
                  <c:v>331000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FC6-4ADA-A4DA-4AF7287B50AE}"/>
            </c:ext>
          </c:extLst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Налог на имущество</c:v>
                </c:pt>
              </c:strCache>
            </c:strRef>
          </c:tx>
          <c:spPr>
            <a:solidFill>
              <a:srgbClr val="FFCCFF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2018 год факт</c:v>
                </c:pt>
                <c:pt idx="1">
                  <c:v>2019 год план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Лист1!$D$2:$D$6</c:f>
              <c:numCache>
                <c:formatCode>#,##0.0</c:formatCode>
                <c:ptCount val="5"/>
                <c:pt idx="0">
                  <c:v>15768.708859999999</c:v>
                </c:pt>
                <c:pt idx="1">
                  <c:v>14520</c:v>
                </c:pt>
                <c:pt idx="2">
                  <c:v>36315</c:v>
                </c:pt>
                <c:pt idx="3">
                  <c:v>37325</c:v>
                </c:pt>
                <c:pt idx="4">
                  <c:v>38335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78-466D-B971-BC4D4EB9B586}"/>
            </c:ext>
          </c:extLst>
        </c:ser>
        <c:ser>
          <c:idx val="2"/>
          <c:order val="2"/>
          <c:tx>
            <c:strRef>
              <c:f>Лист1!$C$1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spPr>
            <a:solidFill>
              <a:srgbClr val="CCFF99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2018 год факт</c:v>
                </c:pt>
                <c:pt idx="1">
                  <c:v>2019 год план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93827.194799999997</c:v>
                </c:pt>
                <c:pt idx="1">
                  <c:v>88464</c:v>
                </c:pt>
                <c:pt idx="2">
                  <c:v>128950</c:v>
                </c:pt>
                <c:pt idx="3">
                  <c:v>156280</c:v>
                </c:pt>
                <c:pt idx="4">
                  <c:v>121400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678-466D-B971-BC4D4EB9B5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7"/>
        <c:gapDepth val="183"/>
        <c:shape val="box"/>
        <c:axId val="45307776"/>
        <c:axId val="45309312"/>
        <c:axId val="0"/>
      </c:bar3DChart>
      <c:catAx>
        <c:axId val="453077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309312"/>
        <c:crosses val="autoZero"/>
        <c:auto val="1"/>
        <c:lblAlgn val="ctr"/>
        <c:lblOffset val="100"/>
        <c:noMultiLvlLbl val="0"/>
      </c:catAx>
      <c:valAx>
        <c:axId val="45309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307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837892268914766"/>
          <c:y val="0.17655811414305556"/>
          <c:w val="0.22042699873709737"/>
          <c:h val="0.155351439699192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chemeClr val="tx1"/>
                </a:solidFill>
              </a:rPr>
              <a:t>2020 </a:t>
            </a:r>
            <a:r>
              <a:rPr lang="ru-RU" dirty="0">
                <a:solidFill>
                  <a:schemeClr val="tx1"/>
                </a:solidFill>
              </a:rPr>
              <a:t>год</a:t>
            </a:r>
          </a:p>
        </c:rich>
      </c:tx>
      <c:layout>
        <c:manualLayout>
          <c:xMode val="edge"/>
          <c:yMode val="edge"/>
          <c:x val="0.37379272185571399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213946229694261"/>
          <c:y val="0.28607670954710906"/>
          <c:w val="0.84617152585656519"/>
          <c:h val="0.6403568689716254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 w="165100" prst="coolSlant"/>
              <a:contourClr>
                <a:srgbClr val="000000"/>
              </a:contourClr>
            </a:sp3d>
          </c:spPr>
          <c:dPt>
            <c:idx val="0"/>
            <c:bubble3D val="0"/>
            <c:explosion val="18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etal">
                <a:bevelT w="165100" prst="coolSlant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AD0-4A62-A387-E4B1673F95BD}"/>
              </c:ext>
            </c:extLst>
          </c:dPt>
          <c:dPt>
            <c:idx val="1"/>
            <c:bubble3D val="0"/>
            <c:explosion val="18"/>
            <c:spPr>
              <a:solidFill>
                <a:srgbClr val="FFCC00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etal">
                <a:bevelT w="165100" prst="coolSlant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AD0-4A62-A387-E4B1673F95BD}"/>
              </c:ext>
            </c:extLst>
          </c:dPt>
          <c:dPt>
            <c:idx val="2"/>
            <c:bubble3D val="0"/>
            <c:explosion val="32"/>
            <c:spPr>
              <a:solidFill>
                <a:srgbClr val="C80883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etal">
                <a:bevelT w="165100" prst="coolSlant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AD0-4A62-A387-E4B1673F95BD}"/>
              </c:ext>
            </c:extLst>
          </c:dPt>
          <c:dLbls>
            <c:dLbl>
              <c:idx val="0"/>
              <c:layout>
                <c:manualLayout>
                  <c:x val="3.998063960145911E-2"/>
                  <c:y val="-3.7455055502635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AD0-4A62-A387-E4B1673F95BD}"/>
                </c:ext>
              </c:extLst>
            </c:dLbl>
            <c:dLbl>
              <c:idx val="1"/>
              <c:layout>
                <c:manualLayout>
                  <c:x val="2.316067248350713E-2"/>
                  <c:y val="7.30453755009018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5653951287177187"/>
                      <c:h val="0.1617668024959914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AD0-4A62-A387-E4B1673F95BD}"/>
                </c:ext>
              </c:extLst>
            </c:dLbl>
            <c:dLbl>
              <c:idx val="2"/>
              <c:layout>
                <c:manualLayout>
                  <c:x val="-3.5533801518053488E-3"/>
                  <c:y val="9.1670825097480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AD0-4A62-A387-E4B1673F95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и неналоговые поступления</c:v>
                </c:pt>
                <c:pt idx="1">
                  <c:v>дотация на выравнивание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0.45111309428880225</c:v>
                </c:pt>
                <c:pt idx="1">
                  <c:v>7.3548906292207825E-2</c:v>
                </c:pt>
                <c:pt idx="2">
                  <c:v>0.4753379994189898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D0-4A62-A387-E4B1673F95B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DBD-454A-B4D6-1DFADE6FC26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DBD-454A-B4D6-1DFADE6FC26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DBD-454A-B4D6-1DFADE6FC26B}"/>
              </c:ext>
            </c:extLst>
          </c:dPt>
          <c:cat>
            <c:strRef>
              <c:f>Лист1!$A$2:$A$4</c:f>
              <c:strCache>
                <c:ptCount val="3"/>
                <c:pt idx="0">
                  <c:v>налоговые и неналоговые поступления</c:v>
                </c:pt>
                <c:pt idx="1">
                  <c:v>дотация на выравнивание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519717</c:v>
                </c:pt>
                <c:pt idx="1">
                  <c:v>84734</c:v>
                </c:pt>
                <c:pt idx="2">
                  <c:v>547625.95493599994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AD0-4A62-A387-E4B1673F95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chemeClr val="tx1"/>
                </a:solidFill>
              </a:rPr>
              <a:t>2021 </a:t>
            </a:r>
            <a:r>
              <a:rPr lang="ru-RU" dirty="0">
                <a:solidFill>
                  <a:schemeClr val="tx1"/>
                </a:solidFill>
              </a:rPr>
              <a:t>год</a:t>
            </a:r>
          </a:p>
        </c:rich>
      </c:tx>
      <c:layout>
        <c:manualLayout>
          <c:xMode val="edge"/>
          <c:yMode val="edge"/>
          <c:x val="0.37739650212201109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 w="165100" prst="coolSlant"/>
              <a:contourClr>
                <a:srgbClr val="000000"/>
              </a:contourClr>
            </a:sp3d>
          </c:spPr>
          <c:dPt>
            <c:idx val="0"/>
            <c:bubble3D val="0"/>
            <c:explosion val="13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etal">
                <a:bevelT w="165100" prst="coolSlant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096-4A8C-AD9A-A6BD324298BB}"/>
              </c:ext>
            </c:extLst>
          </c:dPt>
          <c:dPt>
            <c:idx val="1"/>
            <c:bubble3D val="0"/>
            <c:explosion val="15"/>
            <c:spPr>
              <a:solidFill>
                <a:srgbClr val="FFCC00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etal">
                <a:bevelT w="165100" prst="coolSlant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096-4A8C-AD9A-A6BD324298BB}"/>
              </c:ext>
            </c:extLst>
          </c:dPt>
          <c:dPt>
            <c:idx val="2"/>
            <c:bubble3D val="0"/>
            <c:explosion val="19"/>
            <c:spPr>
              <a:solidFill>
                <a:srgbClr val="C80883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etal">
                <a:bevelT w="165100" prst="coolSlant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096-4A8C-AD9A-A6BD324298BB}"/>
              </c:ext>
            </c:extLst>
          </c:dPt>
          <c:dLbls>
            <c:dLbl>
              <c:idx val="0"/>
              <c:layout>
                <c:manualLayout>
                  <c:x val="2.084925279158607E-2"/>
                  <c:y val="-3.0087188969452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096-4A8C-AD9A-A6BD324298BB}"/>
                </c:ext>
              </c:extLst>
            </c:dLbl>
            <c:dLbl>
              <c:idx val="1"/>
              <c:layout>
                <c:manualLayout>
                  <c:x val="-5.0755181739325604E-2"/>
                  <c:y val="2.1518431568085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096-4A8C-AD9A-A6BD324298BB}"/>
                </c:ext>
              </c:extLst>
            </c:dLbl>
            <c:dLbl>
              <c:idx val="2"/>
              <c:layout>
                <c:manualLayout>
                  <c:x val="-0.1288712126349684"/>
                  <c:y val="-1.490370431928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096-4A8C-AD9A-A6BD324298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и неналоговые доходы</c:v>
                </c:pt>
                <c:pt idx="1">
                  <c:v>Дотация на выравнивание бюджетной обеспеченности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0.48700621015927764</c:v>
                </c:pt>
                <c:pt idx="1">
                  <c:v>5.9211421575368524E-2</c:v>
                </c:pt>
                <c:pt idx="2">
                  <c:v>0.45378236826535373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096-4A8C-AD9A-A6BD324298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66357135437226022"/>
          <c:w val="1"/>
          <c:h val="0.336428549079154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chemeClr val="tx1"/>
                </a:solidFill>
              </a:rPr>
              <a:t>2022 </a:t>
            </a:r>
            <a:r>
              <a:rPr lang="ru-RU" dirty="0">
                <a:solidFill>
                  <a:schemeClr val="tx1"/>
                </a:solidFill>
              </a:rPr>
              <a:t>год</a:t>
            </a:r>
          </a:p>
        </c:rich>
      </c:tx>
      <c:layout>
        <c:manualLayout>
          <c:xMode val="edge"/>
          <c:yMode val="edge"/>
          <c:x val="0.35361543089364539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276837613191138"/>
          <c:y val="0.33286155244963722"/>
          <c:w val="0.85180136357832015"/>
          <c:h val="0.603738051262110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 w="165100" prst="coolSlant"/>
              <a:contourClr>
                <a:srgbClr val="000000"/>
              </a:contourClr>
            </a:sp3d>
          </c:spPr>
          <c:dPt>
            <c:idx val="0"/>
            <c:bubble3D val="0"/>
            <c:explosion val="15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etal">
                <a:bevelT w="165100" prst="coolSlant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F9D-46CE-B459-E34A0E966DE4}"/>
              </c:ext>
            </c:extLst>
          </c:dPt>
          <c:dPt>
            <c:idx val="1"/>
            <c:bubble3D val="0"/>
            <c:explosion val="27"/>
            <c:spPr>
              <a:solidFill>
                <a:srgbClr val="FFCC00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etal">
                <a:bevelT w="165100" prst="coolSlant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F9D-46CE-B459-E34A0E966DE4}"/>
              </c:ext>
            </c:extLst>
          </c:dPt>
          <c:dPt>
            <c:idx val="2"/>
            <c:bubble3D val="0"/>
            <c:explosion val="19"/>
            <c:spPr>
              <a:solidFill>
                <a:srgbClr val="C80883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etal">
                <a:bevelT w="165100" prst="coolSlant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F9D-46CE-B459-E34A0E966DE4}"/>
              </c:ext>
            </c:extLst>
          </c:dPt>
          <c:dLbls>
            <c:dLbl>
              <c:idx val="0"/>
              <c:layout>
                <c:manualLayout>
                  <c:x val="-1.9504859189898562E-2"/>
                  <c:y val="-0.22140988241474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F9D-46CE-B459-E34A0E966DE4}"/>
                </c:ext>
              </c:extLst>
            </c:dLbl>
            <c:dLbl>
              <c:idx val="1"/>
              <c:layout>
                <c:manualLayout>
                  <c:x val="-4.50586019089956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F9D-46CE-B459-E34A0E966DE4}"/>
                </c:ext>
              </c:extLst>
            </c:dLbl>
            <c:dLbl>
              <c:idx val="2"/>
              <c:layout>
                <c:manualLayout>
                  <c:x val="3.5153263499720163E-4"/>
                  <c:y val="9.9968201519414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F9D-46CE-B459-E34A0E966D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и неналоговы</c:v>
                </c:pt>
                <c:pt idx="1">
                  <c:v>дотация на выравнивание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0.50256091316062712</c:v>
                </c:pt>
                <c:pt idx="1">
                  <c:v>2.0651258830493586E-2</c:v>
                </c:pt>
                <c:pt idx="2">
                  <c:v>0.4767878280088792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F9D-46CE-B459-E34A0E966DE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год2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446-42C2-8B97-CB255950BFA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446-42C2-8B97-CB255950BFA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E446-42C2-8B97-CB255950BFA6}"/>
              </c:ext>
            </c:extLst>
          </c:dPt>
          <c:cat>
            <c:strRef>
              <c:f>Лист1!$A$2:$A$4</c:f>
              <c:strCache>
                <c:ptCount val="3"/>
                <c:pt idx="0">
                  <c:v>налоговые и неналоговы</c:v>
                </c:pt>
                <c:pt idx="1">
                  <c:v>дотация на выравнивание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531660</c:v>
                </c:pt>
                <c:pt idx="1">
                  <c:v>21847</c:v>
                </c:pt>
                <c:pt idx="2">
                  <c:v>504394.61167999997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F9D-46CE-B459-E34A0E966D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728739228389611E-2"/>
          <c:y val="2.1104770108754174E-2"/>
          <c:w val="0.95855440616800625"/>
          <c:h val="0.778614844464395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spPr>
            <a:gradFill flip="none" rotWithShape="1">
              <a:gsLst>
                <a:gs pos="0">
                  <a:srgbClr val="76B54B"/>
                </a:gs>
                <a:gs pos="70000">
                  <a:srgbClr val="A4CE88"/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27000"/>
            </a:sp3d>
          </c:spPr>
          <c:invertIfNegative val="0"/>
          <c:dLbls>
            <c:dLbl>
              <c:idx val="0"/>
              <c:layout>
                <c:manualLayout>
                  <c:x val="7.2513607309541941E-2"/>
                  <c:y val="2.560866968405354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4971695692916243E-2"/>
                  <c:y val="5.121733936810708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971695692916243E-2"/>
                  <c:y val="2.560866968405354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7429784076290545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0223165392670426E-2"/>
                  <c:y val="2.560866968405354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факт</c:v>
                </c:pt>
                <c:pt idx="1">
                  <c:v>2019 год план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Лист1!$B$2:$B$6</c:f>
              <c:numCache>
                <c:formatCode>#,##0.0\ _₽</c:formatCode>
                <c:ptCount val="5"/>
                <c:pt idx="0">
                  <c:v>298432.5</c:v>
                </c:pt>
                <c:pt idx="1">
                  <c:v>88342</c:v>
                </c:pt>
                <c:pt idx="2">
                  <c:v>103739.9</c:v>
                </c:pt>
                <c:pt idx="3">
                  <c:v>84361.9</c:v>
                </c:pt>
                <c:pt idx="4">
                  <c:v>40352.9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19-45B3-B8C9-C68F61B9B09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gradFill flip="none" rotWithShape="1">
              <a:gsLst>
                <a:gs pos="0">
                  <a:schemeClr val="accent4">
                    <a:lumMod val="20000"/>
                    <a:lumOff val="80000"/>
                  </a:schemeClr>
                </a:gs>
                <a:gs pos="3500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27000"/>
            </a:sp3d>
          </c:spPr>
          <c:invertIfNegative val="0"/>
          <c:dLbls>
            <c:dLbl>
              <c:idx val="0"/>
              <c:layout>
                <c:manualLayout>
                  <c:x val="7.988787245966484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4971695692916243E-2"/>
                  <c:y val="-2.560866968405354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2513607309541941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2513607309541941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9857161838893981E-2"/>
                  <c:y val="9.3897370797756286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факт</c:v>
                </c:pt>
                <c:pt idx="1">
                  <c:v>2019 год план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Лист1!$C$2:$C$6</c:f>
              <c:numCache>
                <c:formatCode>#,##0.0\ _₽</c:formatCode>
                <c:ptCount val="5"/>
                <c:pt idx="0">
                  <c:v>217984.88494999998</c:v>
                </c:pt>
                <c:pt idx="1">
                  <c:v>190853.5</c:v>
                </c:pt>
                <c:pt idx="2">
                  <c:v>74067.654936000006</c:v>
                </c:pt>
                <c:pt idx="3">
                  <c:v>35182.15</c:v>
                </c:pt>
                <c:pt idx="4">
                  <c:v>36104.611680000002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819-45B3-B8C9-C68F61B9B09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48000">
                  <a:schemeClr val="tx2">
                    <a:lumMod val="40000"/>
                    <a:lumOff val="60000"/>
                  </a:schemeClr>
                </a:gs>
                <a:gs pos="100000">
                  <a:srgbClr val="DEEBF6"/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27000"/>
            </a:sp3d>
          </c:spPr>
          <c:invertIfNegative val="0"/>
          <c:dLbls>
            <c:dLbl>
              <c:idx val="0"/>
              <c:layout>
                <c:manualLayout>
                  <c:x val="8.1635534935182802E-2"/>
                  <c:y val="5.12173393681068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581-4253-BDE7-C556394F579C}"/>
                </c:ext>
              </c:extLst>
            </c:dLbl>
            <c:dLbl>
              <c:idx val="1"/>
              <c:layout>
                <c:manualLayout>
                  <c:x val="7.2564919942384717E-2"/>
                  <c:y val="1.280433484202677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581-4253-BDE7-C556394F579C}"/>
                </c:ext>
              </c:extLst>
            </c:dLbl>
            <c:dLbl>
              <c:idx val="2"/>
              <c:layout>
                <c:manualLayout>
                  <c:x val="7.386072208421296E-2"/>
                  <c:y val="1.536520181043212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581-4253-BDE7-C556394F579C}"/>
                </c:ext>
              </c:extLst>
            </c:dLbl>
            <c:dLbl>
              <c:idx val="3"/>
              <c:layout>
                <c:manualLayout>
                  <c:x val="7.5156524226041257E-2"/>
                  <c:y val="1.280433484202677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581-4253-BDE7-C556394F579C}"/>
                </c:ext>
              </c:extLst>
            </c:dLbl>
            <c:dLbl>
              <c:idx val="4"/>
              <c:layout>
                <c:manualLayout>
                  <c:x val="7.1269117800556461E-2"/>
                  <c:y val="7.682600905216038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A581-4253-BDE7-C556394F57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факт</c:v>
                </c:pt>
                <c:pt idx="1">
                  <c:v>2019 год план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Лист1!$D$2:$D$6</c:f>
              <c:numCache>
                <c:formatCode>#,##0.0\ _₽</c:formatCode>
                <c:ptCount val="5"/>
                <c:pt idx="0">
                  <c:v>362261.05861000001</c:v>
                </c:pt>
                <c:pt idx="1">
                  <c:v>398823.2</c:v>
                </c:pt>
                <c:pt idx="2">
                  <c:v>454552.39999999997</c:v>
                </c:pt>
                <c:pt idx="3">
                  <c:v>451016.8</c:v>
                </c:pt>
                <c:pt idx="4">
                  <c:v>449784.1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819-45B3-B8C9-C68F61B9B09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gradFill>
              <a:gsLst>
                <a:gs pos="0">
                  <a:srgbClr val="AE78D6"/>
                </a:gs>
                <a:gs pos="48000">
                  <a:srgbClr val="F6ACE8"/>
                </a:gs>
                <a:gs pos="100000">
                  <a:srgbClr val="FAEAF9"/>
                </a:gs>
              </a:gsLst>
              <a:lin ang="0" scaled="1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27000"/>
              <a:bevelB/>
            </a:sp3d>
          </c:spPr>
          <c:invertIfNegative val="0"/>
          <c:dLbls>
            <c:dLbl>
              <c:idx val="0"/>
              <c:layout>
                <c:manualLayout>
                  <c:x val="7.645235523093305E-2"/>
                  <c:y val="1.280433484202677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581-4253-BDE7-C556394F579C}"/>
                </c:ext>
              </c:extLst>
            </c:dLbl>
            <c:dLbl>
              <c:idx val="1"/>
              <c:layout>
                <c:manualLayout>
                  <c:x val="7.126907909654219E-2"/>
                  <c:y val="7.682600905216062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581-4253-BDE7-C556394F579C}"/>
                </c:ext>
              </c:extLst>
            </c:dLbl>
            <c:dLbl>
              <c:idx val="2"/>
              <c:layout>
                <c:manualLayout>
                  <c:x val="7.3793942321827066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581-4253-BDE7-C556394F579C}"/>
                </c:ext>
              </c:extLst>
            </c:dLbl>
            <c:dLbl>
              <c:idx val="3"/>
              <c:layout>
                <c:manualLayout>
                  <c:x val="7.1402628780363325E-2"/>
                  <c:y val="-7.682600905216062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A581-4253-BDE7-C556394F579C}"/>
                </c:ext>
              </c:extLst>
            </c:dLbl>
            <c:dLbl>
              <c:idx val="4"/>
              <c:layout>
                <c:manualLayout>
                  <c:x val="7.2498123288229341E-2"/>
                  <c:y val="-7.682600905216062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A581-4253-BDE7-C556394F57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факт</c:v>
                </c:pt>
                <c:pt idx="1">
                  <c:v>2019 год план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Лист1!$E$2:$E$6</c:f>
              <c:numCache>
                <c:formatCode>#,##0.0\ _₽</c:formatCode>
                <c:ptCount val="5"/>
                <c:pt idx="0">
                  <c:v>3345.8017199999999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819-45B3-B8C9-C68F61B9B0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6"/>
        <c:overlap val="100"/>
        <c:axId val="80265216"/>
        <c:axId val="80266752"/>
      </c:barChart>
      <c:catAx>
        <c:axId val="8026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266752"/>
        <c:crosses val="autoZero"/>
        <c:auto val="1"/>
        <c:lblAlgn val="ctr"/>
        <c:lblOffset val="100"/>
        <c:noMultiLvlLbl val="0"/>
      </c:catAx>
      <c:valAx>
        <c:axId val="80266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.0\ _₽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265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116426087904974"/>
          <c:y val="0.91174244211533262"/>
          <c:w val="0.58843099685242517"/>
          <c:h val="5.24054203269924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2">
                  <a:lumMod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0"/>
      <c:rotY val="0"/>
      <c:rAngAx val="0"/>
      <c:perspective val="7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50000">
                  <a:srgbClr val="9CB86E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8100000" scaled="0"/>
            </a:gra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plastic">
              <a:bevelT w="209550" h="38100"/>
              <a:bevelB w="6350" h="127000"/>
            </a:sp3d>
          </c:spPr>
          <c:invertIfNegative val="0"/>
          <c:dLbls>
            <c:dLbl>
              <c:idx val="0"/>
              <c:layout>
                <c:manualLayout>
                  <c:x val="-2.3148148148148147E-3"/>
                  <c:y val="2.80603266089459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(план)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1255146.8822499998</c:v>
                </c:pt>
                <c:pt idx="1">
                  <c:v>1008024.7</c:v>
                </c:pt>
                <c:pt idx="2">
                  <c:v>1152076.9549400001</c:v>
                </c:pt>
                <c:pt idx="3">
                  <c:v>1112217.8500000001</c:v>
                </c:pt>
                <c:pt idx="4">
                  <c:v>1057901.6116800001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(план)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(план)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607680"/>
        <c:axId val="81638144"/>
        <c:axId val="0"/>
      </c:bar3DChart>
      <c:catAx>
        <c:axId val="816076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81638144"/>
        <c:crosses val="autoZero"/>
        <c:auto val="1"/>
        <c:lblAlgn val="ctr"/>
        <c:lblOffset val="100"/>
        <c:noMultiLvlLbl val="0"/>
      </c:catAx>
      <c:valAx>
        <c:axId val="8163814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81607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5"/>
      <c:depthPercent val="100"/>
      <c:rAngAx val="0"/>
      <c:perspective val="30"/>
    </c:view3D>
    <c:floor>
      <c:thickness val="0"/>
    </c:floor>
    <c:sideWall>
      <c:thickness val="0"/>
      <c:spPr>
        <a:scene3d>
          <a:camera prst="orthographicFront"/>
          <a:lightRig rig="threePt" dir="t"/>
        </a:scene3d>
        <a:sp3d/>
      </c:spPr>
    </c:sideWall>
    <c:backWall>
      <c:thickness val="0"/>
    </c:backWall>
    <c:plotArea>
      <c:layout>
        <c:manualLayout>
          <c:layoutTarget val="inner"/>
          <c:xMode val="edge"/>
          <c:yMode val="edge"/>
          <c:x val="8.9606881659595225E-2"/>
          <c:y val="8.6101088886209515E-2"/>
          <c:w val="0.81809645978009471"/>
          <c:h val="0.558330057344055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spPr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83000">
                  <a:srgbClr val="C4D6EB"/>
                </a:gs>
                <a:gs pos="100000">
                  <a:srgbClr val="FFEBFA"/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 prstMaterial="plastic">
              <a:bevelT/>
            </a:sp3d>
          </c:spPr>
          <c:invertIfNegative val="0"/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Межбюджетные трансферты общего характера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198586.38595000003</c:v>
                </c:pt>
                <c:pt idx="1">
                  <c:v>1239</c:v>
                </c:pt>
                <c:pt idx="2">
                  <c:v>2614.6800000000003</c:v>
                </c:pt>
                <c:pt idx="3">
                  <c:v>9971.7880000000005</c:v>
                </c:pt>
                <c:pt idx="4">
                  <c:v>104623.28821649999</c:v>
                </c:pt>
                <c:pt idx="5">
                  <c:v>577380.19977000006</c:v>
                </c:pt>
                <c:pt idx="6">
                  <c:v>50608.713000000003</c:v>
                </c:pt>
                <c:pt idx="7">
                  <c:v>94432.7</c:v>
                </c:pt>
                <c:pt idx="8">
                  <c:v>990</c:v>
                </c:pt>
                <c:pt idx="9">
                  <c:v>5500</c:v>
                </c:pt>
                <c:pt idx="10">
                  <c:v>106130.20000000001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884-4BA7-B071-A2434722675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</c:v>
                </c:pt>
              </c:strCache>
            </c:strRef>
          </c:tx>
          <c:spPr>
            <a:gradFill flip="none" rotWithShape="1">
              <a:gsLst>
                <a:gs pos="0">
                  <a:srgbClr val="FFF200"/>
                </a:gs>
                <a:gs pos="69000">
                  <a:srgbClr val="FF7A00"/>
                </a:gs>
              </a:gsLst>
              <a:lin ang="162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Межбюджетные трансферты общего характера</c:v>
                </c:pt>
              </c:strCache>
            </c:strRef>
          </c:cat>
          <c:val>
            <c:numRef>
              <c:f>Лист1!$C$2:$C$12</c:f>
              <c:numCache>
                <c:formatCode>#,##0.0</c:formatCode>
                <c:ptCount val="11"/>
                <c:pt idx="0">
                  <c:v>177666.83299999998</c:v>
                </c:pt>
                <c:pt idx="1">
                  <c:v>1227.5999999999999</c:v>
                </c:pt>
                <c:pt idx="2">
                  <c:v>1645.98</c:v>
                </c:pt>
                <c:pt idx="3">
                  <c:v>996.71</c:v>
                </c:pt>
                <c:pt idx="4">
                  <c:v>87295.93</c:v>
                </c:pt>
                <c:pt idx="5">
                  <c:v>583372.06700000004</c:v>
                </c:pt>
                <c:pt idx="6">
                  <c:v>64487</c:v>
                </c:pt>
                <c:pt idx="7">
                  <c:v>80940.53</c:v>
                </c:pt>
                <c:pt idx="8">
                  <c:v>1649.1</c:v>
                </c:pt>
                <c:pt idx="9">
                  <c:v>6500</c:v>
                </c:pt>
                <c:pt idx="10">
                  <c:v>106436.1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884-4BA7-B071-A2434722675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 год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lumMod val="75000"/>
                  </a:schemeClr>
                </a:gs>
                <a:gs pos="48000">
                  <a:schemeClr val="accent5">
                    <a:lumMod val="60000"/>
                    <a:lumOff val="40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Межбюджетные трансферты общего характера</c:v>
                </c:pt>
              </c:strCache>
            </c:strRef>
          </c:cat>
          <c:val>
            <c:numRef>
              <c:f>Лист1!$D$2:$D$12</c:f>
              <c:numCache>
                <c:formatCode>#,##0.0</c:formatCode>
                <c:ptCount val="11"/>
                <c:pt idx="0">
                  <c:v>175644.73319</c:v>
                </c:pt>
                <c:pt idx="1">
                  <c:v>1252.8</c:v>
                </c:pt>
                <c:pt idx="2">
                  <c:v>1560.38</c:v>
                </c:pt>
                <c:pt idx="3">
                  <c:v>996.04</c:v>
                </c:pt>
                <c:pt idx="4">
                  <c:v>82333.067520000011</c:v>
                </c:pt>
                <c:pt idx="5">
                  <c:v>543053.58048999996</c:v>
                </c:pt>
                <c:pt idx="6">
                  <c:v>64157.38048</c:v>
                </c:pt>
                <c:pt idx="7">
                  <c:v>79838.73</c:v>
                </c:pt>
                <c:pt idx="8">
                  <c:v>1529</c:v>
                </c:pt>
                <c:pt idx="9">
                  <c:v>6500</c:v>
                </c:pt>
                <c:pt idx="10">
                  <c:v>101035.9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884-4BA7-B071-A243472267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3150336"/>
        <c:axId val="83151872"/>
        <c:axId val="0"/>
      </c:bar3DChart>
      <c:catAx>
        <c:axId val="83150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3175">
            <a:round/>
          </a:ln>
        </c:spPr>
        <c:txPr>
          <a:bodyPr rot="-5400000" anchor="t" anchorCtr="0"/>
          <a:lstStyle/>
          <a:p>
            <a:pPr>
              <a:defRPr sz="1000" baseline="0"/>
            </a:pPr>
            <a:endParaRPr lang="ru-RU"/>
          </a:p>
        </c:txPr>
        <c:crossAx val="83151872"/>
        <c:crosses val="autoZero"/>
        <c:auto val="0"/>
        <c:lblAlgn val="ctr"/>
        <c:lblOffset val="100"/>
        <c:tickLblSkip val="1"/>
        <c:noMultiLvlLbl val="0"/>
      </c:catAx>
      <c:valAx>
        <c:axId val="83151872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solidFill>
                  <a:schemeClr val="tx1"/>
                </a:solidFill>
              </a:defRPr>
            </a:pPr>
            <a:endParaRPr lang="ru-RU"/>
          </a:p>
        </c:txPr>
        <c:crossAx val="83150336"/>
        <c:crosses val="autoZero"/>
        <c:crossBetween val="between"/>
        <c:majorUnit val="500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887278947883348"/>
          <c:y val="0.2894346855368139"/>
          <c:w val="9.9606969602253681E-2"/>
          <c:h val="0.17341753942483193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60"/>
      <c:hPercent val="100"/>
      <c:rotY val="100"/>
      <c:depthPercent val="8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9374402290403324E-2"/>
          <c:y val="5.1434473035749134E-2"/>
          <c:w val="0.46431905127691592"/>
          <c:h val="0.8181919256246227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4"/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919-4613-90E1-B51F1328209D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919-4613-90E1-B51F1328209D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0919-4613-90E1-B51F1328209D}"/>
              </c:ext>
            </c:extLst>
          </c:dPt>
          <c:dPt>
            <c:idx val="4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0919-4613-90E1-B51F1328209D}"/>
              </c:ext>
            </c:extLst>
          </c:dPt>
          <c:dPt>
            <c:idx val="5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0919-4613-90E1-B51F1328209D}"/>
              </c:ext>
            </c:extLst>
          </c:dPt>
          <c:dPt>
            <c:idx val="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0919-4613-90E1-B51F1328209D}"/>
              </c:ext>
            </c:extLst>
          </c:dPt>
          <c:dPt>
            <c:idx val="8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6F9-42DF-8BC7-735374D908A7}"/>
              </c:ext>
            </c:extLst>
          </c:dPt>
          <c:dPt>
            <c:idx val="9"/>
            <c:bubble3D val="0"/>
            <c:spPr>
              <a:solidFill>
                <a:srgbClr val="F59DDC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919-4613-90E1-B51F1328209D}"/>
              </c:ext>
            </c:extLst>
          </c:dPt>
          <c:dPt>
            <c:idx val="1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919-4613-90E1-B51F1328209D}"/>
              </c:ext>
            </c:extLst>
          </c:dPt>
          <c:dPt>
            <c:idx val="1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0919-4613-90E1-B51F1328209D}"/>
              </c:ext>
            </c:extLst>
          </c:dPt>
          <c:dPt>
            <c:idx val="1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0919-4613-90E1-B51F1328209D}"/>
              </c:ext>
            </c:extLst>
          </c:dPt>
          <c:dPt>
            <c:idx val="1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0919-4613-90E1-B51F1328209D}"/>
              </c:ext>
            </c:extLst>
          </c:dPt>
          <c:dLbls>
            <c:dLbl>
              <c:idx val="0"/>
              <c:layout>
                <c:manualLayout>
                  <c:x val="0.10202326285519428"/>
                  <c:y val="-7.204131427560085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095674348467107"/>
                      <c:h val="8.999170295834536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919-4613-90E1-B51F1328209D}"/>
                </c:ext>
              </c:extLst>
            </c:dLbl>
            <c:dLbl>
              <c:idx val="1"/>
              <c:layout>
                <c:manualLayout>
                  <c:x val="5.669987385828637E-2"/>
                  <c:y val="-4.765731478386093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0919-4613-90E1-B51F1328209D}"/>
                </c:ext>
              </c:extLst>
            </c:dLbl>
            <c:dLbl>
              <c:idx val="2"/>
              <c:layout>
                <c:manualLayout>
                  <c:x val="6.897350599263169E-2"/>
                  <c:y val="0.1036971375584461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4080167809753808"/>
                      <c:h val="0.1330964226665799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919-4613-90E1-B51F1328209D}"/>
                </c:ext>
              </c:extLst>
            </c:dLbl>
            <c:dLbl>
              <c:idx val="3"/>
              <c:layout>
                <c:manualLayout>
                  <c:x val="-5.6098944005212245E-2"/>
                  <c:y val="0.1010047588866081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919-4613-90E1-B51F1328209D}"/>
                </c:ext>
              </c:extLst>
            </c:dLbl>
            <c:dLbl>
              <c:idx val="4"/>
              <c:layout>
                <c:manualLayout>
                  <c:x val="8.4433045121540096E-2"/>
                  <c:y val="2.977026951393105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0919-4613-90E1-B51F1328209D}"/>
                </c:ext>
              </c:extLst>
            </c:dLbl>
            <c:dLbl>
              <c:idx val="5"/>
              <c:layout>
                <c:manualLayout>
                  <c:x val="3.077069253656757E-2"/>
                  <c:y val="2.8022369489879423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004966904997953"/>
                      <c:h val="0.1238390192397580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0919-4613-90E1-B51F1328209D}"/>
                </c:ext>
              </c:extLst>
            </c:dLbl>
            <c:dLbl>
              <c:idx val="6"/>
              <c:layout>
                <c:manualLayout>
                  <c:x val="0.11580291310626348"/>
                  <c:y val="-1.4423389640269922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919-4613-90E1-B51F1328209D}"/>
                </c:ext>
              </c:extLst>
            </c:dLbl>
            <c:dLbl>
              <c:idx val="7"/>
              <c:layout>
                <c:manualLayout>
                  <c:x val="9.4136751061853582E-2"/>
                  <c:y val="-2.223353789789117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5777286790632919"/>
                      <c:h val="8.496072330235870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919-4613-90E1-B51F1328209D}"/>
                </c:ext>
              </c:extLst>
            </c:dLbl>
            <c:dLbl>
              <c:idx val="8"/>
              <c:layout>
                <c:manualLayout>
                  <c:x val="6.9559107886945776E-2"/>
                  <c:y val="-6.6763957106488027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7073108730722206"/>
                      <c:h val="8.496072330235870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6F9-42DF-8BC7-735374D908A7}"/>
                </c:ext>
              </c:extLst>
            </c:dLbl>
            <c:dLbl>
              <c:idx val="9"/>
              <c:layout>
                <c:manualLayout>
                  <c:x val="6.746397906607117E-2"/>
                  <c:y val="-1.597464145737494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070935342121783"/>
                      <c:h val="8.788655720569388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0919-4613-90E1-B51F1328209D}"/>
                </c:ext>
              </c:extLst>
            </c:dLbl>
            <c:dLbl>
              <c:idx val="10"/>
              <c:layout>
                <c:manualLayout>
                  <c:x val="5.2099454814054778E-2"/>
                  <c:y val="-5.409300552581461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069052102950402"/>
                      <c:h val="8.788655720569388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0919-4613-90E1-B51F1328209D}"/>
                </c:ext>
              </c:extLst>
            </c:dLbl>
            <c:dLbl>
              <c:idx val="11"/>
              <c:layout>
                <c:manualLayout>
                  <c:x val="4.6906785604240537E-3"/>
                  <c:y val="-4.5147781127520313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7052114044076006"/>
                      <c:h val="9.515617649327841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0919-4613-90E1-B51F1328209D}"/>
                </c:ext>
              </c:extLst>
            </c:dLbl>
            <c:dLbl>
              <c:idx val="12"/>
              <c:layout>
                <c:manualLayout>
                  <c:x val="1.9016595100796563E-2"/>
                  <c:y val="-9.068640056634683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2428745841798023"/>
                      <c:h val="0.1281037239993678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0919-4613-90E1-B51F1328209D}"/>
                </c:ext>
              </c:extLst>
            </c:dLbl>
            <c:dLbl>
              <c:idx val="13"/>
              <c:layout>
                <c:manualLayout>
                  <c:x val="5.3631234981947634E-2"/>
                  <c:y val="-1.473897219545621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490269930947897"/>
                      <c:h val="0.1281037239993678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0919-4613-90E1-B51F1328209D}"/>
                </c:ext>
              </c:extLst>
            </c:dLbl>
            <c:numFmt formatCode="0.0%" sourceLinked="0"/>
            <c:txPr>
              <a:bodyPr rot="0" vert="horz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Средства массовой информации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Межбюджетные трансферты общего характера</c:v>
                </c:pt>
                <c:pt idx="10">
                  <c:v>Национальная оборона</c:v>
                </c:pt>
              </c:strCache>
            </c:strRef>
          </c:cat>
          <c:val>
            <c:numRef>
              <c:f>Лист1!$B$2:$B$12</c:f>
              <c:numCache>
                <c:formatCode>0.0%</c:formatCode>
                <c:ptCount val="11"/>
                <c:pt idx="0">
                  <c:v>0.17237250089855818</c:v>
                </c:pt>
                <c:pt idx="1">
                  <c:v>8.6554877755970951E-3</c:v>
                </c:pt>
                <c:pt idx="2">
                  <c:v>2.2695358923693737E-3</c:v>
                </c:pt>
                <c:pt idx="3">
                  <c:v>9.0812760179085961E-2</c:v>
                </c:pt>
                <c:pt idx="4">
                  <c:v>0.5011646117006342</c:v>
                </c:pt>
                <c:pt idx="5">
                  <c:v>4.3928240021769593E-2</c:v>
                </c:pt>
                <c:pt idx="6">
                  <c:v>4.7739866477089186E-3</c:v>
                </c:pt>
                <c:pt idx="7">
                  <c:v>8.1967354346745805E-2</c:v>
                </c:pt>
                <c:pt idx="8">
                  <c:v>8.5931759658760534E-4</c:v>
                </c:pt>
                <c:pt idx="9">
                  <c:v>9.2120755948850386E-2</c:v>
                </c:pt>
                <c:pt idx="10">
                  <c:v>1.0754489920929728E-3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0919-4613-90E1-B51F13282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2BBAD5-06EA-4AC7-8F85-99007032DAF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E48F00-92C7-4815-A8AE-6F2C62B40E13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smtClean="0"/>
            <a:t>Бюджет</a:t>
          </a:r>
          <a:r>
            <a:rPr lang="ru-RU" dirty="0" smtClean="0"/>
            <a:t>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</a:r>
          <a:endParaRPr lang="ru-RU" dirty="0"/>
        </a:p>
      </dgm:t>
    </dgm:pt>
    <dgm:pt modelId="{8B010218-CEFD-4634-AE52-BE59AC9E5CBA}" type="parTrans" cxnId="{EC32C520-4BBA-4CDB-B66C-21821374B8F4}">
      <dgm:prSet/>
      <dgm:spPr/>
      <dgm:t>
        <a:bodyPr/>
        <a:lstStyle/>
        <a:p>
          <a:endParaRPr lang="ru-RU"/>
        </a:p>
      </dgm:t>
    </dgm:pt>
    <dgm:pt modelId="{6847D782-307F-4521-9E63-A3CBC8A053BD}" type="sibTrans" cxnId="{EC32C520-4BBA-4CDB-B66C-21821374B8F4}">
      <dgm:prSet/>
      <dgm:spPr/>
      <dgm:t>
        <a:bodyPr/>
        <a:lstStyle/>
        <a:p>
          <a:endParaRPr lang="ru-RU"/>
        </a:p>
      </dgm:t>
    </dgm:pt>
    <dgm:pt modelId="{547ECAF8-36F5-4934-8680-4E418ACEEF59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smtClean="0"/>
            <a:t>Доходы бюджета </a:t>
          </a:r>
          <a:r>
            <a:rPr lang="ru-RU" dirty="0" smtClean="0"/>
            <a:t>– поступающие в бюджет денежные средства, за исключением средств, являющихся источниками финансирования дефицита бюджета.</a:t>
          </a:r>
          <a:endParaRPr lang="ru-RU" dirty="0"/>
        </a:p>
      </dgm:t>
    </dgm:pt>
    <dgm:pt modelId="{73783020-38E6-4A32-B76B-5C084B270914}" type="parTrans" cxnId="{350CC722-F73C-4B98-B35B-5FA1F89E7305}">
      <dgm:prSet/>
      <dgm:spPr/>
      <dgm:t>
        <a:bodyPr/>
        <a:lstStyle/>
        <a:p>
          <a:endParaRPr lang="ru-RU"/>
        </a:p>
      </dgm:t>
    </dgm:pt>
    <dgm:pt modelId="{C317AA0A-61DE-4E5E-B1C6-203B7B9C2553}" type="sibTrans" cxnId="{350CC722-F73C-4B98-B35B-5FA1F89E7305}">
      <dgm:prSet/>
      <dgm:spPr/>
      <dgm:t>
        <a:bodyPr/>
        <a:lstStyle/>
        <a:p>
          <a:endParaRPr lang="ru-RU"/>
        </a:p>
      </dgm:t>
    </dgm:pt>
    <dgm:pt modelId="{45F8C981-3B3B-4128-999E-DDB9F74216BC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smtClean="0"/>
            <a:t>Расходы бюджета </a:t>
          </a:r>
          <a:r>
            <a:rPr lang="ru-RU" dirty="0" smtClean="0"/>
            <a:t>– выплачиваемые из бюджета денежные средства, за исключением средств, источниками финансирования дефицита бюджета.</a:t>
          </a:r>
          <a:endParaRPr lang="ru-RU" dirty="0"/>
        </a:p>
      </dgm:t>
    </dgm:pt>
    <dgm:pt modelId="{821B44F1-7049-41AD-ABE8-C977453487C4}" type="parTrans" cxnId="{0C061D05-5F0A-4E54-A4D9-32C57A66A419}">
      <dgm:prSet/>
      <dgm:spPr/>
      <dgm:t>
        <a:bodyPr/>
        <a:lstStyle/>
        <a:p>
          <a:endParaRPr lang="ru-RU"/>
        </a:p>
      </dgm:t>
    </dgm:pt>
    <dgm:pt modelId="{109E7EA7-F338-4940-926A-FA5ADC1F0020}" type="sibTrans" cxnId="{0C061D05-5F0A-4E54-A4D9-32C57A66A419}">
      <dgm:prSet/>
      <dgm:spPr/>
      <dgm:t>
        <a:bodyPr/>
        <a:lstStyle/>
        <a:p>
          <a:endParaRPr lang="ru-RU"/>
        </a:p>
      </dgm:t>
    </dgm:pt>
    <dgm:pt modelId="{275A1537-EC39-4E23-8F80-54AFEC581D2D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smtClean="0"/>
            <a:t>Консолидированный бюджет</a:t>
          </a:r>
          <a:r>
            <a:rPr lang="ru-RU" dirty="0" smtClean="0"/>
            <a:t>– свод бюджетов бюджетной системы на соответствующей территории (без учета межбюджетных трансфертов между этими бюджетами).</a:t>
          </a:r>
          <a:endParaRPr lang="ru-RU" dirty="0"/>
        </a:p>
      </dgm:t>
    </dgm:pt>
    <dgm:pt modelId="{81DA3AF5-2429-4FC0-81E5-30C2E266B319}" type="parTrans" cxnId="{0E861E4B-C6AC-46B6-B1F0-B7E73191F29A}">
      <dgm:prSet/>
      <dgm:spPr/>
      <dgm:t>
        <a:bodyPr/>
        <a:lstStyle/>
        <a:p>
          <a:endParaRPr lang="ru-RU"/>
        </a:p>
      </dgm:t>
    </dgm:pt>
    <dgm:pt modelId="{7DA86B25-F0C5-4BB8-B8A7-D029279134B7}" type="sibTrans" cxnId="{0E861E4B-C6AC-46B6-B1F0-B7E73191F29A}">
      <dgm:prSet/>
      <dgm:spPr/>
      <dgm:t>
        <a:bodyPr/>
        <a:lstStyle/>
        <a:p>
          <a:endParaRPr lang="ru-RU"/>
        </a:p>
      </dgm:t>
    </dgm:pt>
    <dgm:pt modelId="{6C6169D3-8CD7-4710-A76E-2D3EB9C3CD11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smtClean="0"/>
            <a:t>Межбюджетные трансферты </a:t>
          </a:r>
          <a:r>
            <a:rPr lang="ru-RU" dirty="0" smtClean="0"/>
            <a:t>– средства, предоставляемые одним бюджетом бюджетной системы Российской Федерации другому бюджеты бюджетной системы Российской Федерации.</a:t>
          </a:r>
          <a:endParaRPr lang="ru-RU" dirty="0"/>
        </a:p>
      </dgm:t>
    </dgm:pt>
    <dgm:pt modelId="{A7E7503C-B84D-4F1C-A890-342F46B08DE3}" type="parTrans" cxnId="{F5EFAE04-38AD-4852-8C7D-798CD5B53127}">
      <dgm:prSet/>
      <dgm:spPr/>
      <dgm:t>
        <a:bodyPr/>
        <a:lstStyle/>
        <a:p>
          <a:endParaRPr lang="ru-RU"/>
        </a:p>
      </dgm:t>
    </dgm:pt>
    <dgm:pt modelId="{3FFCAE48-FF50-4987-92A3-6FB06FFEFC79}" type="sibTrans" cxnId="{F5EFAE04-38AD-4852-8C7D-798CD5B53127}">
      <dgm:prSet/>
      <dgm:spPr/>
      <dgm:t>
        <a:bodyPr/>
        <a:lstStyle/>
        <a:p>
          <a:endParaRPr lang="ru-RU"/>
        </a:p>
      </dgm:t>
    </dgm:pt>
    <dgm:pt modelId="{FD937E1E-1147-491D-BA53-1F2F03501AF6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smtClean="0"/>
            <a:t>Дотации</a:t>
          </a:r>
          <a:r>
            <a:rPr lang="ru-RU" dirty="0" smtClean="0"/>
            <a:t> – межбюджетные трансферты, предоставляемы на безвозмездной основе без установления направлений и (или) условий их использования.</a:t>
          </a:r>
          <a:endParaRPr lang="ru-RU" dirty="0"/>
        </a:p>
      </dgm:t>
    </dgm:pt>
    <dgm:pt modelId="{7F573BC5-C850-44F9-8C49-BD9317AEE674}" type="parTrans" cxnId="{64E5A1D9-196B-4E4A-B8F5-BA503E7683A3}">
      <dgm:prSet/>
      <dgm:spPr/>
      <dgm:t>
        <a:bodyPr/>
        <a:lstStyle/>
        <a:p>
          <a:endParaRPr lang="ru-RU"/>
        </a:p>
      </dgm:t>
    </dgm:pt>
    <dgm:pt modelId="{7CBD5DB7-C539-4CDB-B1A3-A3C43C6D7F74}" type="sibTrans" cxnId="{64E5A1D9-196B-4E4A-B8F5-BA503E7683A3}">
      <dgm:prSet/>
      <dgm:spPr/>
      <dgm:t>
        <a:bodyPr/>
        <a:lstStyle/>
        <a:p>
          <a:endParaRPr lang="ru-RU"/>
        </a:p>
      </dgm:t>
    </dgm:pt>
    <dgm:pt modelId="{CCD0854B-3CF4-45D1-9933-B43CD9C6F6A4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smtClean="0"/>
            <a:t>Субсидии </a:t>
          </a:r>
          <a:r>
            <a:rPr lang="ru-RU" smtClean="0"/>
            <a:t>– денежные средства, предоставляемые на условиях долевого финансирования нижестоящим бюджетам для осуществления их расходных обязательств по вопросам местного значения.</a:t>
          </a:r>
          <a:endParaRPr lang="ru-RU"/>
        </a:p>
      </dgm:t>
    </dgm:pt>
    <dgm:pt modelId="{447E41A7-650D-410C-8562-4FE05825359E}" type="parTrans" cxnId="{B134362C-DBED-43CC-80C5-482A4B6D31B5}">
      <dgm:prSet/>
      <dgm:spPr/>
      <dgm:t>
        <a:bodyPr/>
        <a:lstStyle/>
        <a:p>
          <a:endParaRPr lang="ru-RU"/>
        </a:p>
      </dgm:t>
    </dgm:pt>
    <dgm:pt modelId="{6CA6BFB1-BA21-4894-A11E-BE448B1FB643}" type="sibTrans" cxnId="{B134362C-DBED-43CC-80C5-482A4B6D31B5}">
      <dgm:prSet/>
      <dgm:spPr/>
      <dgm:t>
        <a:bodyPr/>
        <a:lstStyle/>
        <a:p>
          <a:endParaRPr lang="ru-RU"/>
        </a:p>
      </dgm:t>
    </dgm:pt>
    <dgm:pt modelId="{184DC8B5-9509-46CC-BB62-C7833642EA6C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smtClean="0"/>
            <a:t>Субвенции </a:t>
          </a:r>
          <a:r>
            <a:rPr lang="ru-RU" dirty="0" smtClean="0"/>
            <a:t>– денежные средства, предоставляемые местным бюджетам на выполнение переданных полномочий государственных органов власти.</a:t>
          </a:r>
          <a:endParaRPr lang="ru-RU" dirty="0"/>
        </a:p>
      </dgm:t>
    </dgm:pt>
    <dgm:pt modelId="{1CE59F05-F52E-43F0-A858-E8EF0866023F}" type="parTrans" cxnId="{B48FD9A7-08D4-4BC4-BDEF-91AABC8C134C}">
      <dgm:prSet/>
      <dgm:spPr/>
      <dgm:t>
        <a:bodyPr/>
        <a:lstStyle/>
        <a:p>
          <a:endParaRPr lang="ru-RU"/>
        </a:p>
      </dgm:t>
    </dgm:pt>
    <dgm:pt modelId="{46E603CE-A9D3-4265-A7CF-DCD8E1CC4592}" type="sibTrans" cxnId="{B48FD9A7-08D4-4BC4-BDEF-91AABC8C134C}">
      <dgm:prSet/>
      <dgm:spPr/>
      <dgm:t>
        <a:bodyPr/>
        <a:lstStyle/>
        <a:p>
          <a:endParaRPr lang="ru-RU"/>
        </a:p>
      </dgm:t>
    </dgm:pt>
    <dgm:pt modelId="{052F96F3-51A5-4ED0-B45C-351D3C84F55D}" type="pres">
      <dgm:prSet presAssocID="{C82BBAD5-06EA-4AC7-8F85-99007032DAF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D02B42-6F0C-4DFD-9BB3-0F4FC4327819}" type="pres">
      <dgm:prSet presAssocID="{FEE48F00-92C7-4815-A8AE-6F2C62B40E13}" presName="parentText" presStyleLbl="node1" presStyleIdx="0" presStyleCnt="8" custLinFactNeighborX="1220" custLinFactNeighborY="399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A6D794-5F38-4CE7-BFD1-006EC05BCC31}" type="pres">
      <dgm:prSet presAssocID="{6847D782-307F-4521-9E63-A3CBC8A053BD}" presName="spacer" presStyleCnt="0"/>
      <dgm:spPr/>
    </dgm:pt>
    <dgm:pt modelId="{5A9F6588-8686-4F18-B93B-D04C37AF5E29}" type="pres">
      <dgm:prSet presAssocID="{547ECAF8-36F5-4934-8680-4E418ACEEF59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4085B3-161A-4DAB-BBBC-6274F1409B71}" type="pres">
      <dgm:prSet presAssocID="{C317AA0A-61DE-4E5E-B1C6-203B7B9C2553}" presName="spacer" presStyleCnt="0"/>
      <dgm:spPr/>
    </dgm:pt>
    <dgm:pt modelId="{8A321D66-5007-43AE-A8C3-00B08E809F45}" type="pres">
      <dgm:prSet presAssocID="{45F8C981-3B3B-4128-999E-DDB9F74216BC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F36B32-F436-4A94-A317-194BD79CC6D6}" type="pres">
      <dgm:prSet presAssocID="{109E7EA7-F338-4940-926A-FA5ADC1F0020}" presName="spacer" presStyleCnt="0"/>
      <dgm:spPr/>
    </dgm:pt>
    <dgm:pt modelId="{648633D9-B249-4A01-B077-99E60435B3DF}" type="pres">
      <dgm:prSet presAssocID="{275A1537-EC39-4E23-8F80-54AFEC581D2D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DB549-20DF-4ECC-B9E9-332C9B8AC8B6}" type="pres">
      <dgm:prSet presAssocID="{7DA86B25-F0C5-4BB8-B8A7-D029279134B7}" presName="spacer" presStyleCnt="0"/>
      <dgm:spPr/>
    </dgm:pt>
    <dgm:pt modelId="{EF633E06-2F2F-436E-8130-A0B6A62F1444}" type="pres">
      <dgm:prSet presAssocID="{6C6169D3-8CD7-4710-A76E-2D3EB9C3CD11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3F6390-5CE6-4655-BA13-B88D53010025}" type="pres">
      <dgm:prSet presAssocID="{3FFCAE48-FF50-4987-92A3-6FB06FFEFC79}" presName="spacer" presStyleCnt="0"/>
      <dgm:spPr/>
    </dgm:pt>
    <dgm:pt modelId="{EBE7C37A-B94A-444C-90E7-FFC3A7B6D10C}" type="pres">
      <dgm:prSet presAssocID="{FD937E1E-1147-491D-BA53-1F2F03501AF6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256A84-24D6-4E91-B491-0E7F0CC7362E}" type="pres">
      <dgm:prSet presAssocID="{7CBD5DB7-C539-4CDB-B1A3-A3C43C6D7F74}" presName="spacer" presStyleCnt="0"/>
      <dgm:spPr/>
    </dgm:pt>
    <dgm:pt modelId="{CDC5E4A7-CFCA-4AB3-991F-2D21495B9015}" type="pres">
      <dgm:prSet presAssocID="{CCD0854B-3CF4-45D1-9933-B43CD9C6F6A4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8CEF9-4E3E-4991-8F3D-3669B6937F6C}" type="pres">
      <dgm:prSet presAssocID="{6CA6BFB1-BA21-4894-A11E-BE448B1FB643}" presName="spacer" presStyleCnt="0"/>
      <dgm:spPr/>
    </dgm:pt>
    <dgm:pt modelId="{CEB1182D-A489-4B48-8C30-AC9FC7D9E19D}" type="pres">
      <dgm:prSet presAssocID="{184DC8B5-9509-46CC-BB62-C7833642EA6C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BEBB1C-370A-41C6-A024-8538764C091E}" type="presOf" srcId="{FEE48F00-92C7-4815-A8AE-6F2C62B40E13}" destId="{D2D02B42-6F0C-4DFD-9BB3-0F4FC4327819}" srcOrd="0" destOrd="0" presId="urn:microsoft.com/office/officeart/2005/8/layout/vList2"/>
    <dgm:cxn modelId="{B48FD9A7-08D4-4BC4-BDEF-91AABC8C134C}" srcId="{C82BBAD5-06EA-4AC7-8F85-99007032DAFA}" destId="{184DC8B5-9509-46CC-BB62-C7833642EA6C}" srcOrd="7" destOrd="0" parTransId="{1CE59F05-F52E-43F0-A858-E8EF0866023F}" sibTransId="{46E603CE-A9D3-4265-A7CF-DCD8E1CC4592}"/>
    <dgm:cxn modelId="{95726729-134A-4184-ACD8-6F74D794F9F1}" type="presOf" srcId="{275A1537-EC39-4E23-8F80-54AFEC581D2D}" destId="{648633D9-B249-4A01-B077-99E60435B3DF}" srcOrd="0" destOrd="0" presId="urn:microsoft.com/office/officeart/2005/8/layout/vList2"/>
    <dgm:cxn modelId="{350CC722-F73C-4B98-B35B-5FA1F89E7305}" srcId="{C82BBAD5-06EA-4AC7-8F85-99007032DAFA}" destId="{547ECAF8-36F5-4934-8680-4E418ACEEF59}" srcOrd="1" destOrd="0" parTransId="{73783020-38E6-4A32-B76B-5C084B270914}" sibTransId="{C317AA0A-61DE-4E5E-B1C6-203B7B9C2553}"/>
    <dgm:cxn modelId="{ED219DAE-F7FE-4587-B3C4-EB290E951D2A}" type="presOf" srcId="{6C6169D3-8CD7-4710-A76E-2D3EB9C3CD11}" destId="{EF633E06-2F2F-436E-8130-A0B6A62F1444}" srcOrd="0" destOrd="0" presId="urn:microsoft.com/office/officeart/2005/8/layout/vList2"/>
    <dgm:cxn modelId="{64E5A1D9-196B-4E4A-B8F5-BA503E7683A3}" srcId="{C82BBAD5-06EA-4AC7-8F85-99007032DAFA}" destId="{FD937E1E-1147-491D-BA53-1F2F03501AF6}" srcOrd="5" destOrd="0" parTransId="{7F573BC5-C850-44F9-8C49-BD9317AEE674}" sibTransId="{7CBD5DB7-C539-4CDB-B1A3-A3C43C6D7F74}"/>
    <dgm:cxn modelId="{F6D65B47-B74A-49F7-8685-8E7F498D068B}" type="presOf" srcId="{45F8C981-3B3B-4128-999E-DDB9F74216BC}" destId="{8A321D66-5007-43AE-A8C3-00B08E809F45}" srcOrd="0" destOrd="0" presId="urn:microsoft.com/office/officeart/2005/8/layout/vList2"/>
    <dgm:cxn modelId="{0C061D05-5F0A-4E54-A4D9-32C57A66A419}" srcId="{C82BBAD5-06EA-4AC7-8F85-99007032DAFA}" destId="{45F8C981-3B3B-4128-999E-DDB9F74216BC}" srcOrd="2" destOrd="0" parTransId="{821B44F1-7049-41AD-ABE8-C977453487C4}" sibTransId="{109E7EA7-F338-4940-926A-FA5ADC1F0020}"/>
    <dgm:cxn modelId="{A64058C8-F4BD-4D0F-AB6E-17C0A85CA42A}" type="presOf" srcId="{184DC8B5-9509-46CC-BB62-C7833642EA6C}" destId="{CEB1182D-A489-4B48-8C30-AC9FC7D9E19D}" srcOrd="0" destOrd="0" presId="urn:microsoft.com/office/officeart/2005/8/layout/vList2"/>
    <dgm:cxn modelId="{EC32C520-4BBA-4CDB-B66C-21821374B8F4}" srcId="{C82BBAD5-06EA-4AC7-8F85-99007032DAFA}" destId="{FEE48F00-92C7-4815-A8AE-6F2C62B40E13}" srcOrd="0" destOrd="0" parTransId="{8B010218-CEFD-4634-AE52-BE59AC9E5CBA}" sibTransId="{6847D782-307F-4521-9E63-A3CBC8A053BD}"/>
    <dgm:cxn modelId="{B134362C-DBED-43CC-80C5-482A4B6D31B5}" srcId="{C82BBAD5-06EA-4AC7-8F85-99007032DAFA}" destId="{CCD0854B-3CF4-45D1-9933-B43CD9C6F6A4}" srcOrd="6" destOrd="0" parTransId="{447E41A7-650D-410C-8562-4FE05825359E}" sibTransId="{6CA6BFB1-BA21-4894-A11E-BE448B1FB643}"/>
    <dgm:cxn modelId="{0E861E4B-C6AC-46B6-B1F0-B7E73191F29A}" srcId="{C82BBAD5-06EA-4AC7-8F85-99007032DAFA}" destId="{275A1537-EC39-4E23-8F80-54AFEC581D2D}" srcOrd="3" destOrd="0" parTransId="{81DA3AF5-2429-4FC0-81E5-30C2E266B319}" sibTransId="{7DA86B25-F0C5-4BB8-B8A7-D029279134B7}"/>
    <dgm:cxn modelId="{38654DBD-F681-480E-BC05-D9D8582B3EE7}" type="presOf" srcId="{547ECAF8-36F5-4934-8680-4E418ACEEF59}" destId="{5A9F6588-8686-4F18-B93B-D04C37AF5E29}" srcOrd="0" destOrd="0" presId="urn:microsoft.com/office/officeart/2005/8/layout/vList2"/>
    <dgm:cxn modelId="{7B9D2DA7-40D4-4687-A9C2-9BD60FEDE3E1}" type="presOf" srcId="{FD937E1E-1147-491D-BA53-1F2F03501AF6}" destId="{EBE7C37A-B94A-444C-90E7-FFC3A7B6D10C}" srcOrd="0" destOrd="0" presId="urn:microsoft.com/office/officeart/2005/8/layout/vList2"/>
    <dgm:cxn modelId="{CF980C21-0B4D-43C5-AB17-5BCD2768983B}" type="presOf" srcId="{CCD0854B-3CF4-45D1-9933-B43CD9C6F6A4}" destId="{CDC5E4A7-CFCA-4AB3-991F-2D21495B9015}" srcOrd="0" destOrd="0" presId="urn:microsoft.com/office/officeart/2005/8/layout/vList2"/>
    <dgm:cxn modelId="{9383E08A-B341-49A8-8DAA-D41951519F0A}" type="presOf" srcId="{C82BBAD5-06EA-4AC7-8F85-99007032DAFA}" destId="{052F96F3-51A5-4ED0-B45C-351D3C84F55D}" srcOrd="0" destOrd="0" presId="urn:microsoft.com/office/officeart/2005/8/layout/vList2"/>
    <dgm:cxn modelId="{F5EFAE04-38AD-4852-8C7D-798CD5B53127}" srcId="{C82BBAD5-06EA-4AC7-8F85-99007032DAFA}" destId="{6C6169D3-8CD7-4710-A76E-2D3EB9C3CD11}" srcOrd="4" destOrd="0" parTransId="{A7E7503C-B84D-4F1C-A890-342F46B08DE3}" sibTransId="{3FFCAE48-FF50-4987-92A3-6FB06FFEFC79}"/>
    <dgm:cxn modelId="{BE938D33-3FE6-4D5F-B282-4F0F3875036E}" type="presParOf" srcId="{052F96F3-51A5-4ED0-B45C-351D3C84F55D}" destId="{D2D02B42-6F0C-4DFD-9BB3-0F4FC4327819}" srcOrd="0" destOrd="0" presId="urn:microsoft.com/office/officeart/2005/8/layout/vList2"/>
    <dgm:cxn modelId="{C6BC94BE-A412-48D1-9F9C-5AE7BBF4E103}" type="presParOf" srcId="{052F96F3-51A5-4ED0-B45C-351D3C84F55D}" destId="{9EA6D794-5F38-4CE7-BFD1-006EC05BCC31}" srcOrd="1" destOrd="0" presId="urn:microsoft.com/office/officeart/2005/8/layout/vList2"/>
    <dgm:cxn modelId="{FE250093-E629-41E0-8046-EE29758B82AE}" type="presParOf" srcId="{052F96F3-51A5-4ED0-B45C-351D3C84F55D}" destId="{5A9F6588-8686-4F18-B93B-D04C37AF5E29}" srcOrd="2" destOrd="0" presId="urn:microsoft.com/office/officeart/2005/8/layout/vList2"/>
    <dgm:cxn modelId="{384BEB24-D3AA-4EBA-A4FD-C1B58811D061}" type="presParOf" srcId="{052F96F3-51A5-4ED0-B45C-351D3C84F55D}" destId="{B74085B3-161A-4DAB-BBBC-6274F1409B71}" srcOrd="3" destOrd="0" presId="urn:microsoft.com/office/officeart/2005/8/layout/vList2"/>
    <dgm:cxn modelId="{866C1CF1-C28B-4A0C-B4F4-66F67671A9A7}" type="presParOf" srcId="{052F96F3-51A5-4ED0-B45C-351D3C84F55D}" destId="{8A321D66-5007-43AE-A8C3-00B08E809F45}" srcOrd="4" destOrd="0" presId="urn:microsoft.com/office/officeart/2005/8/layout/vList2"/>
    <dgm:cxn modelId="{6896990D-A836-4719-80DB-B101364FD71A}" type="presParOf" srcId="{052F96F3-51A5-4ED0-B45C-351D3C84F55D}" destId="{D8F36B32-F436-4A94-A317-194BD79CC6D6}" srcOrd="5" destOrd="0" presId="urn:microsoft.com/office/officeart/2005/8/layout/vList2"/>
    <dgm:cxn modelId="{1A12C180-107F-4FD7-A895-1E1AFF9F8C60}" type="presParOf" srcId="{052F96F3-51A5-4ED0-B45C-351D3C84F55D}" destId="{648633D9-B249-4A01-B077-99E60435B3DF}" srcOrd="6" destOrd="0" presId="urn:microsoft.com/office/officeart/2005/8/layout/vList2"/>
    <dgm:cxn modelId="{D0A0B315-7838-4C97-8B8E-910850D541FA}" type="presParOf" srcId="{052F96F3-51A5-4ED0-B45C-351D3C84F55D}" destId="{BBDDB549-20DF-4ECC-B9E9-332C9B8AC8B6}" srcOrd="7" destOrd="0" presId="urn:microsoft.com/office/officeart/2005/8/layout/vList2"/>
    <dgm:cxn modelId="{73A44B08-7DF7-47F9-9E1C-E278FE6957D5}" type="presParOf" srcId="{052F96F3-51A5-4ED0-B45C-351D3C84F55D}" destId="{EF633E06-2F2F-436E-8130-A0B6A62F1444}" srcOrd="8" destOrd="0" presId="urn:microsoft.com/office/officeart/2005/8/layout/vList2"/>
    <dgm:cxn modelId="{F6546D12-935F-4E78-920E-4F3D09037CB0}" type="presParOf" srcId="{052F96F3-51A5-4ED0-B45C-351D3C84F55D}" destId="{5D3F6390-5CE6-4655-BA13-B88D53010025}" srcOrd="9" destOrd="0" presId="urn:microsoft.com/office/officeart/2005/8/layout/vList2"/>
    <dgm:cxn modelId="{73371B68-8BC2-4A88-9546-AC0E358EDBA1}" type="presParOf" srcId="{052F96F3-51A5-4ED0-B45C-351D3C84F55D}" destId="{EBE7C37A-B94A-444C-90E7-FFC3A7B6D10C}" srcOrd="10" destOrd="0" presId="urn:microsoft.com/office/officeart/2005/8/layout/vList2"/>
    <dgm:cxn modelId="{0B7A92FE-B0D2-4EA7-84A7-DB2C2CFA9C0B}" type="presParOf" srcId="{052F96F3-51A5-4ED0-B45C-351D3C84F55D}" destId="{59256A84-24D6-4E91-B491-0E7F0CC7362E}" srcOrd="11" destOrd="0" presId="urn:microsoft.com/office/officeart/2005/8/layout/vList2"/>
    <dgm:cxn modelId="{1659ADCD-8D3D-407E-B70F-DB2E190941F6}" type="presParOf" srcId="{052F96F3-51A5-4ED0-B45C-351D3C84F55D}" destId="{CDC5E4A7-CFCA-4AB3-991F-2D21495B9015}" srcOrd="12" destOrd="0" presId="urn:microsoft.com/office/officeart/2005/8/layout/vList2"/>
    <dgm:cxn modelId="{1BD56F01-BA35-4826-B457-FC93BA178E01}" type="presParOf" srcId="{052F96F3-51A5-4ED0-B45C-351D3C84F55D}" destId="{3D08CEF9-4E3E-4991-8F3D-3669B6937F6C}" srcOrd="13" destOrd="0" presId="urn:microsoft.com/office/officeart/2005/8/layout/vList2"/>
    <dgm:cxn modelId="{7CED4D2E-94EB-40AB-8DAD-D3B290791656}" type="presParOf" srcId="{052F96F3-51A5-4ED0-B45C-351D3C84F55D}" destId="{CEB1182D-A489-4B48-8C30-AC9FC7D9E19D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76FEF2-21C8-4519-BD53-74D79C7EFA2D}" type="doc">
      <dgm:prSet loTypeId="urn:microsoft.com/office/officeart/2005/8/layout/list1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A0A890A-EAFA-4DA5-9829-712BADDFB94A}">
      <dgm:prSet phldrT="[Текст]" custT="1"/>
      <dgm:spPr>
        <a:gradFill rotWithShape="0">
          <a:gsLst>
            <a:gs pos="0">
              <a:schemeClr val="accent3">
                <a:hueOff val="774457"/>
                <a:satOff val="28571"/>
                <a:lumOff val="-4202"/>
                <a:lumMod val="110000"/>
                <a:satMod val="105000"/>
                <a:tint val="67000"/>
                <a:alpha val="85000"/>
              </a:schemeClr>
            </a:gs>
            <a:gs pos="50000">
              <a:schemeClr val="accent3">
                <a:hueOff val="774457"/>
                <a:satOff val="28571"/>
                <a:lumOff val="-42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774457"/>
                <a:satOff val="28571"/>
                <a:lumOff val="-4202"/>
                <a:alphaOff val="0"/>
                <a:lumMod val="105000"/>
                <a:satMod val="109000"/>
                <a:tint val="81000"/>
              </a:schemeClr>
            </a:gs>
          </a:gsLst>
        </a:gradFill>
      </dgm:spPr>
      <dgm:t>
        <a:bodyPr/>
        <a:lstStyle/>
        <a:p>
          <a:r>
            <a:rPr lang="ru-RU" sz="1000" b="1" i="0" dirty="0" smtClean="0">
              <a:effectLst/>
            </a:rPr>
            <a:t>Обеспечение ассигнованиями в полном объеме и финансирование в первоочередном порядке приоритетных расходных обязательств </a:t>
          </a:r>
          <a:r>
            <a:rPr lang="ru-RU" sz="1000" b="1" i="0" dirty="0" err="1" smtClean="0">
              <a:effectLst/>
            </a:rPr>
            <a:t>Усть</a:t>
          </a:r>
          <a:r>
            <a:rPr lang="ru-RU" sz="1000" b="1" i="0" dirty="0" smtClean="0">
              <a:effectLst/>
            </a:rPr>
            <a:t>-Большерецкого муниципального района</a:t>
          </a:r>
          <a:endParaRPr lang="ru-RU" sz="1000" b="1" i="0" dirty="0"/>
        </a:p>
      </dgm:t>
    </dgm:pt>
    <dgm:pt modelId="{46F0157F-F519-4412-82BD-A635887986FD}" type="parTrans" cxnId="{1F5EF314-E409-4E4D-BA7B-78D2985FDF91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8F4622C2-B36E-447D-A852-934A7E41E7B5}" type="sibTrans" cxnId="{1F5EF314-E409-4E4D-BA7B-78D2985FDF91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B80DDA8A-C189-40BE-BBE4-684F03B6FAC5}">
      <dgm:prSet custT="1"/>
      <dgm:spPr>
        <a:gradFill rotWithShape="0">
          <a:gsLst>
            <a:gs pos="0">
              <a:schemeClr val="accent3">
                <a:hueOff val="0"/>
                <a:satOff val="0"/>
                <a:lumOff val="0"/>
                <a:lumMod val="110000"/>
                <a:satMod val="105000"/>
                <a:tint val="67000"/>
                <a:alpha val="9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</a:gradFill>
      </dgm:spPr>
      <dgm:t>
        <a:bodyPr/>
        <a:lstStyle/>
        <a:p>
          <a:r>
            <a:rPr lang="ru-RU" sz="1000" b="1" i="0" dirty="0" smtClean="0">
              <a:effectLst/>
            </a:rPr>
            <a:t>Обеспечение долгосрочной сбалансированности и устойчивости бюджетной системы </a:t>
          </a:r>
          <a:r>
            <a:rPr lang="ru-RU" sz="1000" b="1" i="0" dirty="0" err="1" smtClean="0">
              <a:effectLst/>
            </a:rPr>
            <a:t>Усть</a:t>
          </a:r>
          <a:r>
            <a:rPr lang="ru-RU" sz="1000" b="1" i="0" dirty="0" smtClean="0">
              <a:effectLst/>
            </a:rPr>
            <a:t>-Большерецкого муниципального района</a:t>
          </a:r>
        </a:p>
      </dgm:t>
    </dgm:pt>
    <dgm:pt modelId="{ABB66BD3-7425-46F1-8924-429AF366DC60}" type="parTrans" cxnId="{C628C346-41FF-42A4-86E8-76E72D7DF9C6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2C4DD5A0-ABC5-4398-B113-5067F191D96C}" type="sibTrans" cxnId="{C628C346-41FF-42A4-86E8-76E72D7DF9C6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76279205-646A-4FA7-B8BA-E7DE81C37807}">
      <dgm:prSet phldrT="[Текст]" custT="1"/>
      <dgm:spPr/>
      <dgm:t>
        <a:bodyPr/>
        <a:lstStyle/>
        <a:p>
          <a:pPr algn="just" rtl="0"/>
          <a:r>
            <a:rPr kumimoji="0" lang="ru-RU" sz="1000" b="1" i="0" u="none" strike="noStrike" cap="none" spc="0" normalizeH="0" baseline="0" noProof="0" dirty="0" smtClean="0">
              <a:ln/>
              <a:effectLst/>
              <a:uLnTx/>
              <a:uFillTx/>
            </a:rPr>
            <a:t>Оздоровление муниципальных финансов, погашение просроченной кредиторской задолженности местных бюджетов</a:t>
          </a:r>
          <a:endParaRPr lang="ru-RU" sz="1000" b="1" i="0" dirty="0"/>
        </a:p>
      </dgm:t>
    </dgm:pt>
    <dgm:pt modelId="{71797A09-CE1E-4F2B-9D6F-C9298A7151F0}" type="parTrans" cxnId="{1074A504-BA8C-4B60-A35C-EB4A233996AD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4A3C6FCF-9CAD-4501-9F6F-4129BDF3DE6E}" type="sibTrans" cxnId="{1074A504-BA8C-4B60-A35C-EB4A233996AD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51A21451-0158-42E7-B5EE-A5A0F9128A8A}">
      <dgm:prSet phldrT="[Текст]" custT="1"/>
      <dgm:spPr/>
      <dgm:t>
        <a:bodyPr/>
        <a:lstStyle/>
        <a:p>
          <a:pPr algn="just" rtl="0"/>
          <a:r>
            <a:rPr kumimoji="0" lang="ru-RU" sz="1000" b="1" i="0" u="none" strike="noStrike" cap="none" spc="0" normalizeH="0" baseline="0" noProof="0" dirty="0" smtClean="0">
              <a:ln/>
              <a:effectLst/>
              <a:uLnTx/>
              <a:uFillTx/>
            </a:rPr>
            <a:t>Оптимизация расходов на содержание органов местного самоуправления </a:t>
          </a:r>
          <a:r>
            <a:rPr kumimoji="0" lang="ru-RU" sz="1000" b="1" i="0" u="none" strike="noStrike" cap="none" spc="0" normalizeH="0" baseline="0" noProof="0" dirty="0" err="1" smtClean="0">
              <a:ln/>
              <a:effectLst/>
              <a:uLnTx/>
              <a:uFillTx/>
            </a:rPr>
            <a:t>Усть</a:t>
          </a:r>
          <a:r>
            <a:rPr kumimoji="0" lang="ru-RU" sz="1000" b="1" i="0" u="none" strike="noStrike" cap="none" spc="0" normalizeH="0" baseline="0" noProof="0" dirty="0" smtClean="0">
              <a:ln/>
              <a:effectLst/>
              <a:uLnTx/>
              <a:uFillTx/>
            </a:rPr>
            <a:t>-Большерецкого муниципального района</a:t>
          </a:r>
          <a:endParaRPr lang="ru-RU" sz="1000" b="1" i="0" dirty="0"/>
        </a:p>
      </dgm:t>
    </dgm:pt>
    <dgm:pt modelId="{D731E724-E3EC-4145-9FC7-DB42FB15EDEF}" type="parTrans" cxnId="{176383E9-239F-4E7D-938E-A60277E1E5F3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229E134C-036B-47CB-B932-FBDA994BA719}" type="sibTrans" cxnId="{176383E9-239F-4E7D-938E-A60277E1E5F3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D503F171-6A39-453B-9F4A-953FD796D1CB}">
      <dgm:prSet phldrT="[Текст]" custT="1"/>
      <dgm:spPr>
        <a:gradFill rotWithShape="0">
          <a:gsLst>
            <a:gs pos="0">
              <a:schemeClr val="accent3">
                <a:hueOff val="387228"/>
                <a:satOff val="14286"/>
                <a:lumOff val="-2101"/>
                <a:lumMod val="110000"/>
                <a:satMod val="105000"/>
                <a:tint val="67000"/>
                <a:alpha val="93000"/>
              </a:schemeClr>
            </a:gs>
            <a:gs pos="50000">
              <a:schemeClr val="accent3">
                <a:hueOff val="387228"/>
                <a:satOff val="14286"/>
                <a:lumOff val="-210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387228"/>
                <a:satOff val="14286"/>
                <a:lumOff val="-2101"/>
                <a:alphaOff val="0"/>
                <a:lumMod val="105000"/>
                <a:satMod val="109000"/>
                <a:tint val="81000"/>
              </a:schemeClr>
            </a:gs>
          </a:gsLst>
        </a:gradFill>
      </dgm:spPr>
      <dgm:t>
        <a:bodyPr/>
        <a:lstStyle/>
        <a:p>
          <a:r>
            <a:rPr lang="ru-RU" sz="1000" b="1" i="0" dirty="0" smtClean="0">
              <a:effectLst/>
            </a:rPr>
            <a:t>Развитие программно-целевых методов управления, обеспечение нацеленности бюджетной системы на достижение </a:t>
          </a:r>
          <a:r>
            <a:rPr lang="ru-RU" sz="1000" b="1" i="0" smtClean="0">
              <a:effectLst/>
            </a:rPr>
            <a:t>запланированных результатов</a:t>
          </a:r>
          <a:endParaRPr lang="ru-RU" sz="1000" b="1" i="0" dirty="0"/>
        </a:p>
      </dgm:t>
    </dgm:pt>
    <dgm:pt modelId="{13120140-9BB1-4DBB-9746-80661D7B2822}" type="sibTrans" cxnId="{727E1560-5584-4D7C-9750-34D3100A6F28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5F983626-3D76-428A-8AFE-3FAB4A5654D6}" type="parTrans" cxnId="{727E1560-5584-4D7C-9750-34D3100A6F28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5C67038F-4DE9-4B85-B3E6-11A79B67C882}">
      <dgm:prSet custT="1"/>
      <dgm:spPr>
        <a:gradFill rotWithShape="0">
          <a:gsLst>
            <a:gs pos="0">
              <a:schemeClr val="accent3">
                <a:hueOff val="2710599"/>
                <a:satOff val="100000"/>
                <a:lumOff val="-14706"/>
                <a:lumMod val="110000"/>
                <a:satMod val="105000"/>
                <a:tint val="67000"/>
                <a:alpha val="88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9000"/>
                <a:tint val="81000"/>
              </a:schemeClr>
            </a:gs>
          </a:gsLst>
        </a:gradFill>
      </dgm:spPr>
      <dgm:t>
        <a:bodyPr/>
        <a:lstStyle/>
        <a:p>
          <a:pPr algn="just" rtl="0"/>
          <a:r>
            <a:rPr kumimoji="0" lang="ru-RU" sz="1000" b="1" i="0" u="none" strike="noStrike" cap="none" spc="0" normalizeH="0" baseline="0" noProof="0" dirty="0" smtClean="0">
              <a:ln/>
              <a:effectLst/>
              <a:uLnTx/>
              <a:uFillTx/>
            </a:rPr>
            <a:t>Повышение прозрачности и автоматизация бюджетного процесса на муниципальном уровне</a:t>
          </a:r>
        </a:p>
      </dgm:t>
    </dgm:pt>
    <dgm:pt modelId="{F0D277AF-DFC5-4195-8057-DF96C2C7556C}" type="parTrans" cxnId="{27B60942-7143-48AA-B3B4-14B86F32ABBA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4BB2565E-BD59-4E5C-97F7-9E1541F51697}" type="sibTrans" cxnId="{27B60942-7143-48AA-B3B4-14B86F32ABBA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18261F6A-01ED-4D6B-B4E5-B5A1CA6D8AF6}">
      <dgm:prSet/>
      <dgm:spPr/>
      <dgm:t>
        <a:bodyPr/>
        <a:lstStyle/>
        <a:p>
          <a:endParaRPr lang="ru-RU" dirty="0">
            <a:solidFill>
              <a:schemeClr val="accent4">
                <a:lumMod val="50000"/>
              </a:schemeClr>
            </a:solidFill>
          </a:endParaRPr>
        </a:p>
      </dgm:t>
    </dgm:pt>
    <dgm:pt modelId="{D14DB2F9-B54A-4593-B8BB-DA45CD952109}" type="parTrans" cxnId="{D87F4EF7-248D-49F9-9263-E46FB01B5717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1ABAC199-D4D2-491D-97AE-E8561BE839B1}" type="sibTrans" cxnId="{D87F4EF7-248D-49F9-9263-E46FB01B5717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F2C71F74-3E5C-46D0-9F9E-D6280B0BBCB6}">
      <dgm:prSet phldrT="[Текст]" custT="1"/>
      <dgm:spPr/>
      <dgm:t>
        <a:bodyPr/>
        <a:lstStyle/>
        <a:p>
          <a:pPr algn="just" rtl="0"/>
          <a:r>
            <a:rPr kumimoji="0" lang="ru-RU" sz="1000" b="1" i="0" u="none" strike="noStrike" cap="none" spc="0" normalizeH="0" baseline="0" noProof="0" dirty="0" smtClean="0">
              <a:ln/>
              <a:effectLst/>
              <a:uLnTx/>
              <a:uFillTx/>
            </a:rPr>
            <a:t>Повышение ответственности главных распорядителей средств местного бюджета за качество бюджетного планирования, результативность бюджетных расходов и повышение качества муниципальных услуг </a:t>
          </a:r>
          <a:endParaRPr lang="ru-RU" sz="1000" b="1" i="0" dirty="0"/>
        </a:p>
      </dgm:t>
    </dgm:pt>
    <dgm:pt modelId="{C18C104C-9B9F-46DF-A3ED-C0B49A86FA16}" type="sibTrans" cxnId="{7B2FFE06-C268-4E37-B60F-CEBCA607BAEB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D087F0A1-9049-47C9-9518-DEB3CB26EF0F}" type="parTrans" cxnId="{7B2FFE06-C268-4E37-B60F-CEBCA607BAEB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8BCE3C92-41A3-41DD-8EC8-5AE08FB253A4}">
      <dgm:prSet custT="1"/>
      <dgm:spPr>
        <a:gradFill rotWithShape="0">
          <a:gsLst>
            <a:gs pos="0">
              <a:schemeClr val="accent3">
                <a:hueOff val="1161685"/>
                <a:satOff val="42857"/>
                <a:lumOff val="-6303"/>
                <a:lumMod val="110000"/>
                <a:satMod val="105000"/>
                <a:tint val="67000"/>
                <a:alpha val="81000"/>
              </a:schemeClr>
            </a:gs>
            <a:gs pos="50000">
              <a:schemeClr val="accent3">
                <a:hueOff val="1161685"/>
                <a:satOff val="42857"/>
                <a:lumOff val="-630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1161685"/>
                <a:satOff val="42857"/>
                <a:lumOff val="-6303"/>
                <a:alphaOff val="0"/>
                <a:lumMod val="105000"/>
                <a:satMod val="109000"/>
                <a:tint val="81000"/>
              </a:schemeClr>
            </a:gs>
          </a:gsLst>
        </a:gradFill>
      </dgm:spPr>
      <dgm:t>
        <a:bodyPr/>
        <a:lstStyle/>
        <a:p>
          <a:pPr algn="just"/>
          <a:r>
            <a:rPr lang="ru-RU" sz="1000" b="1" dirty="0" smtClean="0">
              <a:effectLst/>
            </a:rPr>
            <a:t>Максимальное ограничение принимаемых расходных обязательств, сдерживание роста действующих расходных обязательств</a:t>
          </a:r>
          <a:endParaRPr lang="ru-RU" sz="1000" b="1" dirty="0">
            <a:effectLst/>
            <a:latin typeface="+mn-lt"/>
          </a:endParaRPr>
        </a:p>
      </dgm:t>
    </dgm:pt>
    <dgm:pt modelId="{27D5EC55-EBE7-4F5E-B2D3-8B9D306B1F06}" type="parTrans" cxnId="{381582E0-FA31-4F9E-991B-498C2ABEFA52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1C47AA44-D171-4B82-8949-84E6CB3259A9}" type="sibTrans" cxnId="{381582E0-FA31-4F9E-991B-498C2ABEFA52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B6E17005-DBEF-4D34-AF23-DECF84FDDB19}" type="pres">
      <dgm:prSet presAssocID="{0D76FEF2-21C8-4519-BD53-74D79C7EFA2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787D2D-0D20-49AE-BF51-EEFD4AF4164B}" type="pres">
      <dgm:prSet presAssocID="{B80DDA8A-C189-40BE-BBE4-684F03B6FAC5}" presName="parentLin" presStyleCnt="0"/>
      <dgm:spPr/>
    </dgm:pt>
    <dgm:pt modelId="{D3498629-7B8F-49B6-8096-C971EDC947A4}" type="pres">
      <dgm:prSet presAssocID="{B80DDA8A-C189-40BE-BBE4-684F03B6FAC5}" presName="parentLeftMargin" presStyleLbl="node1" presStyleIdx="0" presStyleCnt="8"/>
      <dgm:spPr/>
      <dgm:t>
        <a:bodyPr/>
        <a:lstStyle/>
        <a:p>
          <a:endParaRPr lang="ru-RU"/>
        </a:p>
      </dgm:t>
    </dgm:pt>
    <dgm:pt modelId="{83A8DEED-3CA3-4BCD-BD9C-B509C4FB1C78}" type="pres">
      <dgm:prSet presAssocID="{B80DDA8A-C189-40BE-BBE4-684F03B6FAC5}" presName="parentText" presStyleLbl="node1" presStyleIdx="0" presStyleCnt="8" custScaleX="148967" custScaleY="228659" custLinFactNeighborX="87704" custLinFactNeighborY="-47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C3BC0F-62E9-4E5D-81CE-1AB2A045770A}" type="pres">
      <dgm:prSet presAssocID="{B80DDA8A-C189-40BE-BBE4-684F03B6FAC5}" presName="negativeSpace" presStyleCnt="0"/>
      <dgm:spPr/>
    </dgm:pt>
    <dgm:pt modelId="{339F8D92-3E57-4F5E-A093-5AE55E4C85A6}" type="pres">
      <dgm:prSet presAssocID="{B80DDA8A-C189-40BE-BBE4-684F03B6FAC5}" presName="childText" presStyleLbl="conFgAcc1" presStyleIdx="0" presStyleCnt="8" custScaleX="100000" custLinFactNeighborY="-12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93FA2A-183E-450F-A881-14AC0DE01559}" type="pres">
      <dgm:prSet presAssocID="{2C4DD5A0-ABC5-4398-B113-5067F191D96C}" presName="spaceBetweenRectangles" presStyleCnt="0"/>
      <dgm:spPr/>
    </dgm:pt>
    <dgm:pt modelId="{704BE07D-B7DF-45A0-AC8B-F0850D1CCCE2}" type="pres">
      <dgm:prSet presAssocID="{D503F171-6A39-453B-9F4A-953FD796D1CB}" presName="parentLin" presStyleCnt="0"/>
      <dgm:spPr/>
    </dgm:pt>
    <dgm:pt modelId="{9BFD889F-1114-42CA-A7A0-8EBC939B326F}" type="pres">
      <dgm:prSet presAssocID="{D503F171-6A39-453B-9F4A-953FD796D1CB}" presName="parentLeftMargin" presStyleLbl="node1" presStyleIdx="0" presStyleCnt="8"/>
      <dgm:spPr/>
      <dgm:t>
        <a:bodyPr/>
        <a:lstStyle/>
        <a:p>
          <a:endParaRPr lang="ru-RU"/>
        </a:p>
      </dgm:t>
    </dgm:pt>
    <dgm:pt modelId="{A6F486F1-7CED-4199-93F1-7BF438544657}" type="pres">
      <dgm:prSet presAssocID="{D503F171-6A39-453B-9F4A-953FD796D1CB}" presName="parentText" presStyleLbl="node1" presStyleIdx="1" presStyleCnt="8" custScaleX="148967" custScaleY="228659" custLinFactNeighborY="47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C5F6F0-1951-49E1-9757-DD94BA7DD8D8}" type="pres">
      <dgm:prSet presAssocID="{D503F171-6A39-453B-9F4A-953FD796D1CB}" presName="negativeSpace" presStyleCnt="0"/>
      <dgm:spPr/>
    </dgm:pt>
    <dgm:pt modelId="{54E37189-AFEE-4CB3-A694-4A90D08FD780}" type="pres">
      <dgm:prSet presAssocID="{D503F171-6A39-453B-9F4A-953FD796D1CB}" presName="childText" presStyleLbl="conFgAcc1" presStyleIdx="1" presStyleCnt="8" custScaleX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E7E786-C358-4B80-8B15-70C418B55915}" type="pres">
      <dgm:prSet presAssocID="{13120140-9BB1-4DBB-9746-80661D7B2822}" presName="spaceBetweenRectangles" presStyleCnt="0"/>
      <dgm:spPr/>
    </dgm:pt>
    <dgm:pt modelId="{E2BFC5FE-EBB0-48CC-95DE-F0701F99ADAD}" type="pres">
      <dgm:prSet presAssocID="{5A0A890A-EAFA-4DA5-9829-712BADDFB94A}" presName="parentLin" presStyleCnt="0"/>
      <dgm:spPr/>
    </dgm:pt>
    <dgm:pt modelId="{0AC55BAB-3542-42E9-9665-EE26E3C4E733}" type="pres">
      <dgm:prSet presAssocID="{5A0A890A-EAFA-4DA5-9829-712BADDFB94A}" presName="parentLeftMargin" presStyleLbl="node1" presStyleIdx="1" presStyleCnt="8"/>
      <dgm:spPr/>
      <dgm:t>
        <a:bodyPr/>
        <a:lstStyle/>
        <a:p>
          <a:endParaRPr lang="ru-RU"/>
        </a:p>
      </dgm:t>
    </dgm:pt>
    <dgm:pt modelId="{8D7EB5CF-1477-41C0-A1E4-50178FED2A95}" type="pres">
      <dgm:prSet presAssocID="{5A0A890A-EAFA-4DA5-9829-712BADDFB94A}" presName="parentText" presStyleLbl="node1" presStyleIdx="2" presStyleCnt="8" custScaleX="148967" custScaleY="228659" custLinFactNeighborY="47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88AE2A-5B15-465A-B384-65A3C92FFE42}" type="pres">
      <dgm:prSet presAssocID="{5A0A890A-EAFA-4DA5-9829-712BADDFB94A}" presName="negativeSpace" presStyleCnt="0"/>
      <dgm:spPr/>
    </dgm:pt>
    <dgm:pt modelId="{AC5083B6-C118-4C5F-935E-869E9BAD82F8}" type="pres">
      <dgm:prSet presAssocID="{5A0A890A-EAFA-4DA5-9829-712BADDFB94A}" presName="childText" presStyleLbl="conFgAcc1" presStyleIdx="2" presStyleCnt="8" custScaleX="100000" custLinFactNeighborX="-83" custLinFactNeighborY="8159">
        <dgm:presLayoutVars>
          <dgm:bulletEnabled val="1"/>
        </dgm:presLayoutVars>
      </dgm:prSet>
      <dgm:spPr/>
    </dgm:pt>
    <dgm:pt modelId="{5E978FAD-9906-4521-8D8F-7590B6F3B01B}" type="pres">
      <dgm:prSet presAssocID="{8F4622C2-B36E-447D-A852-934A7E41E7B5}" presName="spaceBetweenRectangles" presStyleCnt="0"/>
      <dgm:spPr/>
    </dgm:pt>
    <dgm:pt modelId="{2E3970CE-0863-4FC1-919C-1818209A9D44}" type="pres">
      <dgm:prSet presAssocID="{8BCE3C92-41A3-41DD-8EC8-5AE08FB253A4}" presName="parentLin" presStyleCnt="0"/>
      <dgm:spPr/>
    </dgm:pt>
    <dgm:pt modelId="{F26EFD8B-7CFC-45E8-AD32-0ED8ED990192}" type="pres">
      <dgm:prSet presAssocID="{8BCE3C92-41A3-41DD-8EC8-5AE08FB253A4}" presName="parentLeftMargin" presStyleLbl="node1" presStyleIdx="2" presStyleCnt="8"/>
      <dgm:spPr/>
      <dgm:t>
        <a:bodyPr/>
        <a:lstStyle/>
        <a:p>
          <a:endParaRPr lang="ru-RU"/>
        </a:p>
      </dgm:t>
    </dgm:pt>
    <dgm:pt modelId="{FD828EBB-2FE5-481B-9F21-6CCD8F88AC1E}" type="pres">
      <dgm:prSet presAssocID="{8BCE3C92-41A3-41DD-8EC8-5AE08FB253A4}" presName="parentText" presStyleLbl="node1" presStyleIdx="3" presStyleCnt="8" custScaleX="142857" custScaleY="2286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F8422D-CF4E-4A7C-BD7C-E782101EAB07}" type="pres">
      <dgm:prSet presAssocID="{8BCE3C92-41A3-41DD-8EC8-5AE08FB253A4}" presName="negativeSpace" presStyleCnt="0"/>
      <dgm:spPr/>
    </dgm:pt>
    <dgm:pt modelId="{FF10539C-D932-4077-BE75-D57121BEF63F}" type="pres">
      <dgm:prSet presAssocID="{8BCE3C92-41A3-41DD-8EC8-5AE08FB253A4}" presName="childText" presStyleLbl="conFgAcc1" presStyleIdx="3" presStyleCnt="8" custScaleX="100000">
        <dgm:presLayoutVars>
          <dgm:bulletEnabled val="1"/>
        </dgm:presLayoutVars>
      </dgm:prSet>
      <dgm:spPr/>
    </dgm:pt>
    <dgm:pt modelId="{8D364BD1-F750-435C-B2BE-5DC2F73ADB0D}" type="pres">
      <dgm:prSet presAssocID="{1C47AA44-D171-4B82-8949-84E6CB3259A9}" presName="spaceBetweenRectangles" presStyleCnt="0"/>
      <dgm:spPr/>
    </dgm:pt>
    <dgm:pt modelId="{0CE810BA-5F28-454C-B35B-967F5885C1A1}" type="pres">
      <dgm:prSet presAssocID="{F2C71F74-3E5C-46D0-9F9E-D6280B0BBCB6}" presName="parentLin" presStyleCnt="0"/>
      <dgm:spPr/>
    </dgm:pt>
    <dgm:pt modelId="{569BBC49-1C8F-416F-9F52-F589BB780395}" type="pres">
      <dgm:prSet presAssocID="{F2C71F74-3E5C-46D0-9F9E-D6280B0BBCB6}" presName="parentLeftMargin" presStyleLbl="node1" presStyleIdx="3" presStyleCnt="8"/>
      <dgm:spPr/>
      <dgm:t>
        <a:bodyPr/>
        <a:lstStyle/>
        <a:p>
          <a:endParaRPr lang="ru-RU"/>
        </a:p>
      </dgm:t>
    </dgm:pt>
    <dgm:pt modelId="{7CD65F80-4CA1-49CB-AC68-59C3F6D866A2}" type="pres">
      <dgm:prSet presAssocID="{F2C71F74-3E5C-46D0-9F9E-D6280B0BBCB6}" presName="parentText" presStyleLbl="node1" presStyleIdx="4" presStyleCnt="8" custScaleX="142857" custScaleY="228659" custLinFactNeighborY="47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7E1E30-843C-4CED-91D1-5C2F82635451}" type="pres">
      <dgm:prSet presAssocID="{F2C71F74-3E5C-46D0-9F9E-D6280B0BBCB6}" presName="negativeSpace" presStyleCnt="0"/>
      <dgm:spPr/>
    </dgm:pt>
    <dgm:pt modelId="{239A16E2-1CA1-42AE-BF99-61B9DF1A2C14}" type="pres">
      <dgm:prSet presAssocID="{F2C71F74-3E5C-46D0-9F9E-D6280B0BBCB6}" presName="childText" presStyleLbl="conFgAcc1" presStyleIdx="4" presStyleCnt="8" custScaleX="100000" custLinFactNeighborX="-41" custLinFactNeighborY="34889">
        <dgm:presLayoutVars>
          <dgm:bulletEnabled val="1"/>
        </dgm:presLayoutVars>
      </dgm:prSet>
      <dgm:spPr/>
    </dgm:pt>
    <dgm:pt modelId="{38E452DD-3B5F-4930-AE03-CC9CD5FF6DFF}" type="pres">
      <dgm:prSet presAssocID="{C18C104C-9B9F-46DF-A3ED-C0B49A86FA16}" presName="spaceBetweenRectangles" presStyleCnt="0"/>
      <dgm:spPr/>
    </dgm:pt>
    <dgm:pt modelId="{3BD1B106-91D4-46D3-9429-66FEE0A18E25}" type="pres">
      <dgm:prSet presAssocID="{76279205-646A-4FA7-B8BA-E7DE81C37807}" presName="parentLin" presStyleCnt="0"/>
      <dgm:spPr/>
    </dgm:pt>
    <dgm:pt modelId="{803F22B2-6A58-41AA-93D2-3E3E8EA87A1D}" type="pres">
      <dgm:prSet presAssocID="{76279205-646A-4FA7-B8BA-E7DE81C37807}" presName="parentLeftMargin" presStyleLbl="node1" presStyleIdx="4" presStyleCnt="8"/>
      <dgm:spPr/>
      <dgm:t>
        <a:bodyPr/>
        <a:lstStyle/>
        <a:p>
          <a:endParaRPr lang="ru-RU"/>
        </a:p>
      </dgm:t>
    </dgm:pt>
    <dgm:pt modelId="{1F3A675F-2B7B-4235-A35C-E309555CE571}" type="pres">
      <dgm:prSet presAssocID="{76279205-646A-4FA7-B8BA-E7DE81C37807}" presName="parentText" presStyleLbl="node1" presStyleIdx="5" presStyleCnt="8" custScaleX="142857" custScaleY="228659" custLinFactNeighborY="47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D262E9-3762-4750-841A-5B26FAEE6315}" type="pres">
      <dgm:prSet presAssocID="{76279205-646A-4FA7-B8BA-E7DE81C37807}" presName="negativeSpace" presStyleCnt="0"/>
      <dgm:spPr/>
    </dgm:pt>
    <dgm:pt modelId="{0CC8F8DD-402C-47E0-892B-B002BF58C96C}" type="pres">
      <dgm:prSet presAssocID="{76279205-646A-4FA7-B8BA-E7DE81C37807}" presName="childText" presStyleLbl="conFgAcc1" presStyleIdx="5" presStyleCnt="8" custScaleX="100000">
        <dgm:presLayoutVars>
          <dgm:bulletEnabled val="1"/>
        </dgm:presLayoutVars>
      </dgm:prSet>
      <dgm:spPr/>
    </dgm:pt>
    <dgm:pt modelId="{95DF11B8-CFEB-4437-B08F-A286A3F8473C}" type="pres">
      <dgm:prSet presAssocID="{4A3C6FCF-9CAD-4501-9F6F-4129BDF3DE6E}" presName="spaceBetweenRectangles" presStyleCnt="0"/>
      <dgm:spPr/>
    </dgm:pt>
    <dgm:pt modelId="{3A367FC0-EAD4-465C-9D8D-666C14857FBC}" type="pres">
      <dgm:prSet presAssocID="{51A21451-0158-42E7-B5EE-A5A0F9128A8A}" presName="parentLin" presStyleCnt="0"/>
      <dgm:spPr/>
    </dgm:pt>
    <dgm:pt modelId="{49A729BF-1C03-4AF5-AE5F-7EC7249B425E}" type="pres">
      <dgm:prSet presAssocID="{51A21451-0158-42E7-B5EE-A5A0F9128A8A}" presName="parentLeftMargin" presStyleLbl="node1" presStyleIdx="5" presStyleCnt="8"/>
      <dgm:spPr/>
      <dgm:t>
        <a:bodyPr/>
        <a:lstStyle/>
        <a:p>
          <a:endParaRPr lang="ru-RU"/>
        </a:p>
      </dgm:t>
    </dgm:pt>
    <dgm:pt modelId="{0A1B5899-4FD4-4A71-AE57-E3C387F75AE4}" type="pres">
      <dgm:prSet presAssocID="{51A21451-0158-42E7-B5EE-A5A0F9128A8A}" presName="parentText" presStyleLbl="node1" presStyleIdx="6" presStyleCnt="8" custScaleX="148967" custScaleY="228659" custLinFactNeighborY="47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C91856-404F-4C75-92BD-94243EF6B9C7}" type="pres">
      <dgm:prSet presAssocID="{51A21451-0158-42E7-B5EE-A5A0F9128A8A}" presName="negativeSpace" presStyleCnt="0"/>
      <dgm:spPr/>
    </dgm:pt>
    <dgm:pt modelId="{C3FA03B6-D1A5-4273-9200-D293B6764778}" type="pres">
      <dgm:prSet presAssocID="{51A21451-0158-42E7-B5EE-A5A0F9128A8A}" presName="childText" presStyleLbl="conFgAcc1" presStyleIdx="6" presStyleCnt="8" custScaleX="100000">
        <dgm:presLayoutVars>
          <dgm:bulletEnabled val="1"/>
        </dgm:presLayoutVars>
      </dgm:prSet>
      <dgm:spPr/>
    </dgm:pt>
    <dgm:pt modelId="{35912BBE-FC28-4BF2-A78A-9301D73BAFAE}" type="pres">
      <dgm:prSet presAssocID="{229E134C-036B-47CB-B932-FBDA994BA719}" presName="spaceBetweenRectangles" presStyleCnt="0"/>
      <dgm:spPr/>
    </dgm:pt>
    <dgm:pt modelId="{1B7DB8E9-C93D-4E64-82B7-29791C1B735E}" type="pres">
      <dgm:prSet presAssocID="{5C67038F-4DE9-4B85-B3E6-11A79B67C882}" presName="parentLin" presStyleCnt="0"/>
      <dgm:spPr/>
    </dgm:pt>
    <dgm:pt modelId="{83A6726C-0F7B-4D9F-8E99-D3DB482D95B6}" type="pres">
      <dgm:prSet presAssocID="{5C67038F-4DE9-4B85-B3E6-11A79B67C882}" presName="parentLeftMargin" presStyleLbl="node1" presStyleIdx="6" presStyleCnt="8"/>
      <dgm:spPr/>
      <dgm:t>
        <a:bodyPr/>
        <a:lstStyle/>
        <a:p>
          <a:endParaRPr lang="ru-RU"/>
        </a:p>
      </dgm:t>
    </dgm:pt>
    <dgm:pt modelId="{C2E66F8B-C16F-45FA-98CA-E1314B3F237B}" type="pres">
      <dgm:prSet presAssocID="{5C67038F-4DE9-4B85-B3E6-11A79B67C882}" presName="parentText" presStyleLbl="node1" presStyleIdx="7" presStyleCnt="8" custScaleX="146579" custScaleY="228659" custLinFactNeighborY="47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EF8648-10C9-4402-822A-E44C0199DCBE}" type="pres">
      <dgm:prSet presAssocID="{5C67038F-4DE9-4B85-B3E6-11A79B67C882}" presName="negativeSpace" presStyleCnt="0"/>
      <dgm:spPr/>
    </dgm:pt>
    <dgm:pt modelId="{ABF43DEA-CEC5-43C3-AF31-6F544F3EAF33}" type="pres">
      <dgm:prSet presAssocID="{5C67038F-4DE9-4B85-B3E6-11A79B67C882}" presName="childText" presStyleLbl="conFgAcc1" presStyleIdx="7" presStyleCnt="8" custScaleX="100000" custLinFactNeighborX="138" custLinFactNeighborY="34263">
        <dgm:presLayoutVars>
          <dgm:bulletEnabled val="1"/>
        </dgm:presLayoutVars>
      </dgm:prSet>
      <dgm:spPr/>
    </dgm:pt>
  </dgm:ptLst>
  <dgm:cxnLst>
    <dgm:cxn modelId="{1F5EF314-E409-4E4D-BA7B-78D2985FDF91}" srcId="{0D76FEF2-21C8-4519-BD53-74D79C7EFA2D}" destId="{5A0A890A-EAFA-4DA5-9829-712BADDFB94A}" srcOrd="2" destOrd="0" parTransId="{46F0157F-F519-4412-82BD-A635887986FD}" sibTransId="{8F4622C2-B36E-447D-A852-934A7E41E7B5}"/>
    <dgm:cxn modelId="{739497A5-D64A-4772-A674-0F8743E40AC8}" type="presOf" srcId="{5A0A890A-EAFA-4DA5-9829-712BADDFB94A}" destId="{8D7EB5CF-1477-41C0-A1E4-50178FED2A95}" srcOrd="1" destOrd="0" presId="urn:microsoft.com/office/officeart/2005/8/layout/list1"/>
    <dgm:cxn modelId="{C628C346-41FF-42A4-86E8-76E72D7DF9C6}" srcId="{0D76FEF2-21C8-4519-BD53-74D79C7EFA2D}" destId="{B80DDA8A-C189-40BE-BBE4-684F03B6FAC5}" srcOrd="0" destOrd="0" parTransId="{ABB66BD3-7425-46F1-8924-429AF366DC60}" sibTransId="{2C4DD5A0-ABC5-4398-B113-5067F191D96C}"/>
    <dgm:cxn modelId="{224553D2-69B0-4808-B126-93D26E5EA298}" type="presOf" srcId="{18261F6A-01ED-4D6B-B4E5-B5A1CA6D8AF6}" destId="{339F8D92-3E57-4F5E-A093-5AE55E4C85A6}" srcOrd="0" destOrd="0" presId="urn:microsoft.com/office/officeart/2005/8/layout/list1"/>
    <dgm:cxn modelId="{6336119C-6086-41B3-8895-6C6CA0712429}" type="presOf" srcId="{D503F171-6A39-453B-9F4A-953FD796D1CB}" destId="{9BFD889F-1114-42CA-A7A0-8EBC939B326F}" srcOrd="0" destOrd="0" presId="urn:microsoft.com/office/officeart/2005/8/layout/list1"/>
    <dgm:cxn modelId="{176383E9-239F-4E7D-938E-A60277E1E5F3}" srcId="{0D76FEF2-21C8-4519-BD53-74D79C7EFA2D}" destId="{51A21451-0158-42E7-B5EE-A5A0F9128A8A}" srcOrd="6" destOrd="0" parTransId="{D731E724-E3EC-4145-9FC7-DB42FB15EDEF}" sibTransId="{229E134C-036B-47CB-B932-FBDA994BA719}"/>
    <dgm:cxn modelId="{7B2FFE06-C268-4E37-B60F-CEBCA607BAEB}" srcId="{0D76FEF2-21C8-4519-BD53-74D79C7EFA2D}" destId="{F2C71F74-3E5C-46D0-9F9E-D6280B0BBCB6}" srcOrd="4" destOrd="0" parTransId="{D087F0A1-9049-47C9-9518-DEB3CB26EF0F}" sibTransId="{C18C104C-9B9F-46DF-A3ED-C0B49A86FA16}"/>
    <dgm:cxn modelId="{B5A84F0A-EE38-48BC-ADF6-0B4A1B9B9DE5}" type="presOf" srcId="{8BCE3C92-41A3-41DD-8EC8-5AE08FB253A4}" destId="{FD828EBB-2FE5-481B-9F21-6CCD8F88AC1E}" srcOrd="1" destOrd="0" presId="urn:microsoft.com/office/officeart/2005/8/layout/list1"/>
    <dgm:cxn modelId="{BAB030FC-B9B8-43F5-9A5B-8CAB066791C0}" type="presOf" srcId="{76279205-646A-4FA7-B8BA-E7DE81C37807}" destId="{1F3A675F-2B7B-4235-A35C-E309555CE571}" srcOrd="1" destOrd="0" presId="urn:microsoft.com/office/officeart/2005/8/layout/list1"/>
    <dgm:cxn modelId="{68840D81-4594-4D50-9A38-21AD2833DD06}" type="presOf" srcId="{D503F171-6A39-453B-9F4A-953FD796D1CB}" destId="{A6F486F1-7CED-4199-93F1-7BF438544657}" srcOrd="1" destOrd="0" presId="urn:microsoft.com/office/officeart/2005/8/layout/list1"/>
    <dgm:cxn modelId="{727E1560-5584-4D7C-9750-34D3100A6F28}" srcId="{0D76FEF2-21C8-4519-BD53-74D79C7EFA2D}" destId="{D503F171-6A39-453B-9F4A-953FD796D1CB}" srcOrd="1" destOrd="0" parTransId="{5F983626-3D76-428A-8AFE-3FAB4A5654D6}" sibTransId="{13120140-9BB1-4DBB-9746-80661D7B2822}"/>
    <dgm:cxn modelId="{A27C6E18-3240-4E17-96EB-B6FE1D793C21}" type="presOf" srcId="{0D76FEF2-21C8-4519-BD53-74D79C7EFA2D}" destId="{B6E17005-DBEF-4D34-AF23-DECF84FDDB19}" srcOrd="0" destOrd="0" presId="urn:microsoft.com/office/officeart/2005/8/layout/list1"/>
    <dgm:cxn modelId="{15C17929-6A4E-466B-9380-F6270CCED957}" type="presOf" srcId="{B80DDA8A-C189-40BE-BBE4-684F03B6FAC5}" destId="{D3498629-7B8F-49B6-8096-C971EDC947A4}" srcOrd="0" destOrd="0" presId="urn:microsoft.com/office/officeart/2005/8/layout/list1"/>
    <dgm:cxn modelId="{381582E0-FA31-4F9E-991B-498C2ABEFA52}" srcId="{0D76FEF2-21C8-4519-BD53-74D79C7EFA2D}" destId="{8BCE3C92-41A3-41DD-8EC8-5AE08FB253A4}" srcOrd="3" destOrd="0" parTransId="{27D5EC55-EBE7-4F5E-B2D3-8B9D306B1F06}" sibTransId="{1C47AA44-D171-4B82-8949-84E6CB3259A9}"/>
    <dgm:cxn modelId="{782BE15E-4AA8-463A-8D77-FA5962E67BF5}" type="presOf" srcId="{F2C71F74-3E5C-46D0-9F9E-D6280B0BBCB6}" destId="{569BBC49-1C8F-416F-9F52-F589BB780395}" srcOrd="0" destOrd="0" presId="urn:microsoft.com/office/officeart/2005/8/layout/list1"/>
    <dgm:cxn modelId="{F11E4AB8-0608-4D13-AD7D-EC0F7B74431C}" type="presOf" srcId="{5C67038F-4DE9-4B85-B3E6-11A79B67C882}" destId="{83A6726C-0F7B-4D9F-8E99-D3DB482D95B6}" srcOrd="0" destOrd="0" presId="urn:microsoft.com/office/officeart/2005/8/layout/list1"/>
    <dgm:cxn modelId="{D87F4EF7-248D-49F9-9263-E46FB01B5717}" srcId="{B80DDA8A-C189-40BE-BBE4-684F03B6FAC5}" destId="{18261F6A-01ED-4D6B-B4E5-B5A1CA6D8AF6}" srcOrd="0" destOrd="0" parTransId="{D14DB2F9-B54A-4593-B8BB-DA45CD952109}" sibTransId="{1ABAC199-D4D2-491D-97AE-E8561BE839B1}"/>
    <dgm:cxn modelId="{2D28C5F5-EB9E-4601-8D8A-1030D8D57B78}" type="presOf" srcId="{51A21451-0158-42E7-B5EE-A5A0F9128A8A}" destId="{0A1B5899-4FD4-4A71-AE57-E3C387F75AE4}" srcOrd="1" destOrd="0" presId="urn:microsoft.com/office/officeart/2005/8/layout/list1"/>
    <dgm:cxn modelId="{D5918AFB-84BC-412A-B62E-1D78465EDEDB}" type="presOf" srcId="{76279205-646A-4FA7-B8BA-E7DE81C37807}" destId="{803F22B2-6A58-41AA-93D2-3E3E8EA87A1D}" srcOrd="0" destOrd="0" presId="urn:microsoft.com/office/officeart/2005/8/layout/list1"/>
    <dgm:cxn modelId="{3632CF59-14C3-459B-B600-74E9CCB9974D}" type="presOf" srcId="{51A21451-0158-42E7-B5EE-A5A0F9128A8A}" destId="{49A729BF-1C03-4AF5-AE5F-7EC7249B425E}" srcOrd="0" destOrd="0" presId="urn:microsoft.com/office/officeart/2005/8/layout/list1"/>
    <dgm:cxn modelId="{27B60942-7143-48AA-B3B4-14B86F32ABBA}" srcId="{0D76FEF2-21C8-4519-BD53-74D79C7EFA2D}" destId="{5C67038F-4DE9-4B85-B3E6-11A79B67C882}" srcOrd="7" destOrd="0" parTransId="{F0D277AF-DFC5-4195-8057-DF96C2C7556C}" sibTransId="{4BB2565E-BD59-4E5C-97F7-9E1541F51697}"/>
    <dgm:cxn modelId="{1074A504-BA8C-4B60-A35C-EB4A233996AD}" srcId="{0D76FEF2-21C8-4519-BD53-74D79C7EFA2D}" destId="{76279205-646A-4FA7-B8BA-E7DE81C37807}" srcOrd="5" destOrd="0" parTransId="{71797A09-CE1E-4F2B-9D6F-C9298A7151F0}" sibTransId="{4A3C6FCF-9CAD-4501-9F6F-4129BDF3DE6E}"/>
    <dgm:cxn modelId="{8E020389-315D-4C46-9985-2C6B07F32BDF}" type="presOf" srcId="{B80DDA8A-C189-40BE-BBE4-684F03B6FAC5}" destId="{83A8DEED-3CA3-4BCD-BD9C-B509C4FB1C78}" srcOrd="1" destOrd="0" presId="urn:microsoft.com/office/officeart/2005/8/layout/list1"/>
    <dgm:cxn modelId="{5950998E-7B5F-4DB3-BB0D-BBCC71CD7466}" type="presOf" srcId="{5A0A890A-EAFA-4DA5-9829-712BADDFB94A}" destId="{0AC55BAB-3542-42E9-9665-EE26E3C4E733}" srcOrd="0" destOrd="0" presId="urn:microsoft.com/office/officeart/2005/8/layout/list1"/>
    <dgm:cxn modelId="{71577300-933D-4540-9FCB-BA06105D3689}" type="presOf" srcId="{8BCE3C92-41A3-41DD-8EC8-5AE08FB253A4}" destId="{F26EFD8B-7CFC-45E8-AD32-0ED8ED990192}" srcOrd="0" destOrd="0" presId="urn:microsoft.com/office/officeart/2005/8/layout/list1"/>
    <dgm:cxn modelId="{26D63C4E-C527-445F-989B-33E7B53B44A5}" type="presOf" srcId="{5C67038F-4DE9-4B85-B3E6-11A79B67C882}" destId="{C2E66F8B-C16F-45FA-98CA-E1314B3F237B}" srcOrd="1" destOrd="0" presId="urn:microsoft.com/office/officeart/2005/8/layout/list1"/>
    <dgm:cxn modelId="{484869E7-997C-474F-AE26-C14C2018C2F7}" type="presOf" srcId="{F2C71F74-3E5C-46D0-9F9E-D6280B0BBCB6}" destId="{7CD65F80-4CA1-49CB-AC68-59C3F6D866A2}" srcOrd="1" destOrd="0" presId="urn:microsoft.com/office/officeart/2005/8/layout/list1"/>
    <dgm:cxn modelId="{60D195E5-5A21-4786-9DBE-A317BC42F84A}" type="presParOf" srcId="{B6E17005-DBEF-4D34-AF23-DECF84FDDB19}" destId="{D3787D2D-0D20-49AE-BF51-EEFD4AF4164B}" srcOrd="0" destOrd="0" presId="urn:microsoft.com/office/officeart/2005/8/layout/list1"/>
    <dgm:cxn modelId="{1E31FE12-BBA9-4190-9990-365AD4A6F0F2}" type="presParOf" srcId="{D3787D2D-0D20-49AE-BF51-EEFD4AF4164B}" destId="{D3498629-7B8F-49B6-8096-C971EDC947A4}" srcOrd="0" destOrd="0" presId="urn:microsoft.com/office/officeart/2005/8/layout/list1"/>
    <dgm:cxn modelId="{3F102696-70D4-4674-B519-F6E76AEB0E7E}" type="presParOf" srcId="{D3787D2D-0D20-49AE-BF51-EEFD4AF4164B}" destId="{83A8DEED-3CA3-4BCD-BD9C-B509C4FB1C78}" srcOrd="1" destOrd="0" presId="urn:microsoft.com/office/officeart/2005/8/layout/list1"/>
    <dgm:cxn modelId="{54A2E595-F057-4E0D-BD6C-D2CB919E528C}" type="presParOf" srcId="{B6E17005-DBEF-4D34-AF23-DECF84FDDB19}" destId="{3FC3BC0F-62E9-4E5D-81CE-1AB2A045770A}" srcOrd="1" destOrd="0" presId="urn:microsoft.com/office/officeart/2005/8/layout/list1"/>
    <dgm:cxn modelId="{D1489310-0EF9-4D34-BE34-39D460EB74A0}" type="presParOf" srcId="{B6E17005-DBEF-4D34-AF23-DECF84FDDB19}" destId="{339F8D92-3E57-4F5E-A093-5AE55E4C85A6}" srcOrd="2" destOrd="0" presId="urn:microsoft.com/office/officeart/2005/8/layout/list1"/>
    <dgm:cxn modelId="{CDEE0686-A758-4905-A3F8-23FB30658E89}" type="presParOf" srcId="{B6E17005-DBEF-4D34-AF23-DECF84FDDB19}" destId="{8493FA2A-183E-450F-A881-14AC0DE01559}" srcOrd="3" destOrd="0" presId="urn:microsoft.com/office/officeart/2005/8/layout/list1"/>
    <dgm:cxn modelId="{8EAF05A9-66C9-48AE-AB1B-5389B621BB56}" type="presParOf" srcId="{B6E17005-DBEF-4D34-AF23-DECF84FDDB19}" destId="{704BE07D-B7DF-45A0-AC8B-F0850D1CCCE2}" srcOrd="4" destOrd="0" presId="urn:microsoft.com/office/officeart/2005/8/layout/list1"/>
    <dgm:cxn modelId="{E0BBF213-4485-4E85-9BD7-80F588067AF0}" type="presParOf" srcId="{704BE07D-B7DF-45A0-AC8B-F0850D1CCCE2}" destId="{9BFD889F-1114-42CA-A7A0-8EBC939B326F}" srcOrd="0" destOrd="0" presId="urn:microsoft.com/office/officeart/2005/8/layout/list1"/>
    <dgm:cxn modelId="{7D6CA596-7475-485B-A9E1-5568BA1C9720}" type="presParOf" srcId="{704BE07D-B7DF-45A0-AC8B-F0850D1CCCE2}" destId="{A6F486F1-7CED-4199-93F1-7BF438544657}" srcOrd="1" destOrd="0" presId="urn:microsoft.com/office/officeart/2005/8/layout/list1"/>
    <dgm:cxn modelId="{FDFFAB74-AC5E-42B3-8734-6B78D8FDD4A8}" type="presParOf" srcId="{B6E17005-DBEF-4D34-AF23-DECF84FDDB19}" destId="{C1C5F6F0-1951-49E1-9757-DD94BA7DD8D8}" srcOrd="5" destOrd="0" presId="urn:microsoft.com/office/officeart/2005/8/layout/list1"/>
    <dgm:cxn modelId="{6E7A4F41-9B67-44C7-B203-9288FD22D949}" type="presParOf" srcId="{B6E17005-DBEF-4D34-AF23-DECF84FDDB19}" destId="{54E37189-AFEE-4CB3-A694-4A90D08FD780}" srcOrd="6" destOrd="0" presId="urn:microsoft.com/office/officeart/2005/8/layout/list1"/>
    <dgm:cxn modelId="{66BCD0F8-E5C3-45B5-869F-50E3C0DA982A}" type="presParOf" srcId="{B6E17005-DBEF-4D34-AF23-DECF84FDDB19}" destId="{21E7E786-C358-4B80-8B15-70C418B55915}" srcOrd="7" destOrd="0" presId="urn:microsoft.com/office/officeart/2005/8/layout/list1"/>
    <dgm:cxn modelId="{29201922-63DD-4E04-AC92-EA20314023F6}" type="presParOf" srcId="{B6E17005-DBEF-4D34-AF23-DECF84FDDB19}" destId="{E2BFC5FE-EBB0-48CC-95DE-F0701F99ADAD}" srcOrd="8" destOrd="0" presId="urn:microsoft.com/office/officeart/2005/8/layout/list1"/>
    <dgm:cxn modelId="{D4631CE4-0728-4D6A-A740-09F92C855C51}" type="presParOf" srcId="{E2BFC5FE-EBB0-48CC-95DE-F0701F99ADAD}" destId="{0AC55BAB-3542-42E9-9665-EE26E3C4E733}" srcOrd="0" destOrd="0" presId="urn:microsoft.com/office/officeart/2005/8/layout/list1"/>
    <dgm:cxn modelId="{38CF85D8-5EA6-4F5B-9692-D01FB20F15C8}" type="presParOf" srcId="{E2BFC5FE-EBB0-48CC-95DE-F0701F99ADAD}" destId="{8D7EB5CF-1477-41C0-A1E4-50178FED2A95}" srcOrd="1" destOrd="0" presId="urn:microsoft.com/office/officeart/2005/8/layout/list1"/>
    <dgm:cxn modelId="{CD715234-0871-4DAA-8B08-95C86E80F316}" type="presParOf" srcId="{B6E17005-DBEF-4D34-AF23-DECF84FDDB19}" destId="{2B88AE2A-5B15-465A-B384-65A3C92FFE42}" srcOrd="9" destOrd="0" presId="urn:microsoft.com/office/officeart/2005/8/layout/list1"/>
    <dgm:cxn modelId="{CC04180B-F32F-4FB0-8271-5A8660717CFF}" type="presParOf" srcId="{B6E17005-DBEF-4D34-AF23-DECF84FDDB19}" destId="{AC5083B6-C118-4C5F-935E-869E9BAD82F8}" srcOrd="10" destOrd="0" presId="urn:microsoft.com/office/officeart/2005/8/layout/list1"/>
    <dgm:cxn modelId="{5A372271-FB7F-405C-88BA-85836DDBE723}" type="presParOf" srcId="{B6E17005-DBEF-4D34-AF23-DECF84FDDB19}" destId="{5E978FAD-9906-4521-8D8F-7590B6F3B01B}" srcOrd="11" destOrd="0" presId="urn:microsoft.com/office/officeart/2005/8/layout/list1"/>
    <dgm:cxn modelId="{644FE228-3CE2-4C65-9C63-C6F1D3452A05}" type="presParOf" srcId="{B6E17005-DBEF-4D34-AF23-DECF84FDDB19}" destId="{2E3970CE-0863-4FC1-919C-1818209A9D44}" srcOrd="12" destOrd="0" presId="urn:microsoft.com/office/officeart/2005/8/layout/list1"/>
    <dgm:cxn modelId="{76C5C8AA-3D3A-4488-8F31-DCA9C177DDFD}" type="presParOf" srcId="{2E3970CE-0863-4FC1-919C-1818209A9D44}" destId="{F26EFD8B-7CFC-45E8-AD32-0ED8ED990192}" srcOrd="0" destOrd="0" presId="urn:microsoft.com/office/officeart/2005/8/layout/list1"/>
    <dgm:cxn modelId="{E55A4985-863C-43F5-BB07-66BFAE9E2383}" type="presParOf" srcId="{2E3970CE-0863-4FC1-919C-1818209A9D44}" destId="{FD828EBB-2FE5-481B-9F21-6CCD8F88AC1E}" srcOrd="1" destOrd="0" presId="urn:microsoft.com/office/officeart/2005/8/layout/list1"/>
    <dgm:cxn modelId="{BF21602C-89C6-4332-A8FE-50B9C12A41C7}" type="presParOf" srcId="{B6E17005-DBEF-4D34-AF23-DECF84FDDB19}" destId="{A7F8422D-CF4E-4A7C-BD7C-E782101EAB07}" srcOrd="13" destOrd="0" presId="urn:microsoft.com/office/officeart/2005/8/layout/list1"/>
    <dgm:cxn modelId="{B822EE35-BF73-4C02-B43B-2CFE092B7672}" type="presParOf" srcId="{B6E17005-DBEF-4D34-AF23-DECF84FDDB19}" destId="{FF10539C-D932-4077-BE75-D57121BEF63F}" srcOrd="14" destOrd="0" presId="urn:microsoft.com/office/officeart/2005/8/layout/list1"/>
    <dgm:cxn modelId="{84FFF675-31B1-4920-A467-08033A2D192D}" type="presParOf" srcId="{B6E17005-DBEF-4D34-AF23-DECF84FDDB19}" destId="{8D364BD1-F750-435C-B2BE-5DC2F73ADB0D}" srcOrd="15" destOrd="0" presId="urn:microsoft.com/office/officeart/2005/8/layout/list1"/>
    <dgm:cxn modelId="{C9AD4D7C-4300-40AA-9182-9292FA997A20}" type="presParOf" srcId="{B6E17005-DBEF-4D34-AF23-DECF84FDDB19}" destId="{0CE810BA-5F28-454C-B35B-967F5885C1A1}" srcOrd="16" destOrd="0" presId="urn:microsoft.com/office/officeart/2005/8/layout/list1"/>
    <dgm:cxn modelId="{623CF3BA-B9BA-4504-AE1B-96959896489F}" type="presParOf" srcId="{0CE810BA-5F28-454C-B35B-967F5885C1A1}" destId="{569BBC49-1C8F-416F-9F52-F589BB780395}" srcOrd="0" destOrd="0" presId="urn:microsoft.com/office/officeart/2005/8/layout/list1"/>
    <dgm:cxn modelId="{3DC3E351-1D69-46DD-B89A-7EBAEDFB2687}" type="presParOf" srcId="{0CE810BA-5F28-454C-B35B-967F5885C1A1}" destId="{7CD65F80-4CA1-49CB-AC68-59C3F6D866A2}" srcOrd="1" destOrd="0" presId="urn:microsoft.com/office/officeart/2005/8/layout/list1"/>
    <dgm:cxn modelId="{54A82286-818A-4966-88E8-1BC3397B4C2C}" type="presParOf" srcId="{B6E17005-DBEF-4D34-AF23-DECF84FDDB19}" destId="{0D7E1E30-843C-4CED-91D1-5C2F82635451}" srcOrd="17" destOrd="0" presId="urn:microsoft.com/office/officeart/2005/8/layout/list1"/>
    <dgm:cxn modelId="{099C877F-544E-4E4D-9BC1-0CCFF41CF0C7}" type="presParOf" srcId="{B6E17005-DBEF-4D34-AF23-DECF84FDDB19}" destId="{239A16E2-1CA1-42AE-BF99-61B9DF1A2C14}" srcOrd="18" destOrd="0" presId="urn:microsoft.com/office/officeart/2005/8/layout/list1"/>
    <dgm:cxn modelId="{8A33C3A9-D465-46FD-804F-2A5210019F46}" type="presParOf" srcId="{B6E17005-DBEF-4D34-AF23-DECF84FDDB19}" destId="{38E452DD-3B5F-4930-AE03-CC9CD5FF6DFF}" srcOrd="19" destOrd="0" presId="urn:microsoft.com/office/officeart/2005/8/layout/list1"/>
    <dgm:cxn modelId="{A61C790F-C64E-4D60-8C4C-A6457DDA8F0E}" type="presParOf" srcId="{B6E17005-DBEF-4D34-AF23-DECF84FDDB19}" destId="{3BD1B106-91D4-46D3-9429-66FEE0A18E25}" srcOrd="20" destOrd="0" presId="urn:microsoft.com/office/officeart/2005/8/layout/list1"/>
    <dgm:cxn modelId="{ACA4C9AF-FECA-49C4-9268-949216DC4A0D}" type="presParOf" srcId="{3BD1B106-91D4-46D3-9429-66FEE0A18E25}" destId="{803F22B2-6A58-41AA-93D2-3E3E8EA87A1D}" srcOrd="0" destOrd="0" presId="urn:microsoft.com/office/officeart/2005/8/layout/list1"/>
    <dgm:cxn modelId="{18F97F67-4347-48C3-846D-C79F73A9D2F3}" type="presParOf" srcId="{3BD1B106-91D4-46D3-9429-66FEE0A18E25}" destId="{1F3A675F-2B7B-4235-A35C-E309555CE571}" srcOrd="1" destOrd="0" presId="urn:microsoft.com/office/officeart/2005/8/layout/list1"/>
    <dgm:cxn modelId="{B13658C0-C5A1-4FE8-AEA6-6DA2A2FB43CA}" type="presParOf" srcId="{B6E17005-DBEF-4D34-AF23-DECF84FDDB19}" destId="{AAD262E9-3762-4750-841A-5B26FAEE6315}" srcOrd="21" destOrd="0" presId="urn:microsoft.com/office/officeart/2005/8/layout/list1"/>
    <dgm:cxn modelId="{FCD12D74-D45F-42F9-8B6A-515A87FAA9AD}" type="presParOf" srcId="{B6E17005-DBEF-4D34-AF23-DECF84FDDB19}" destId="{0CC8F8DD-402C-47E0-892B-B002BF58C96C}" srcOrd="22" destOrd="0" presId="urn:microsoft.com/office/officeart/2005/8/layout/list1"/>
    <dgm:cxn modelId="{EF7493DD-D367-4A41-990B-B75E83B12137}" type="presParOf" srcId="{B6E17005-DBEF-4D34-AF23-DECF84FDDB19}" destId="{95DF11B8-CFEB-4437-B08F-A286A3F8473C}" srcOrd="23" destOrd="0" presId="urn:microsoft.com/office/officeart/2005/8/layout/list1"/>
    <dgm:cxn modelId="{15F1FEB2-F1B9-4198-8AD9-1ACA599CF930}" type="presParOf" srcId="{B6E17005-DBEF-4D34-AF23-DECF84FDDB19}" destId="{3A367FC0-EAD4-465C-9D8D-666C14857FBC}" srcOrd="24" destOrd="0" presId="urn:microsoft.com/office/officeart/2005/8/layout/list1"/>
    <dgm:cxn modelId="{E3EE5972-DD29-4607-96D0-77AE09EE0B23}" type="presParOf" srcId="{3A367FC0-EAD4-465C-9D8D-666C14857FBC}" destId="{49A729BF-1C03-4AF5-AE5F-7EC7249B425E}" srcOrd="0" destOrd="0" presId="urn:microsoft.com/office/officeart/2005/8/layout/list1"/>
    <dgm:cxn modelId="{1C9BA961-7C3D-4600-AF35-9C0C807CC0AF}" type="presParOf" srcId="{3A367FC0-EAD4-465C-9D8D-666C14857FBC}" destId="{0A1B5899-4FD4-4A71-AE57-E3C387F75AE4}" srcOrd="1" destOrd="0" presId="urn:microsoft.com/office/officeart/2005/8/layout/list1"/>
    <dgm:cxn modelId="{E8CB48B2-2CAB-4A87-A2B7-32E476378356}" type="presParOf" srcId="{B6E17005-DBEF-4D34-AF23-DECF84FDDB19}" destId="{9CC91856-404F-4C75-92BD-94243EF6B9C7}" srcOrd="25" destOrd="0" presId="urn:microsoft.com/office/officeart/2005/8/layout/list1"/>
    <dgm:cxn modelId="{AE2DEAA2-378B-46C4-9F8D-6029D9F8C710}" type="presParOf" srcId="{B6E17005-DBEF-4D34-AF23-DECF84FDDB19}" destId="{C3FA03B6-D1A5-4273-9200-D293B6764778}" srcOrd="26" destOrd="0" presId="urn:microsoft.com/office/officeart/2005/8/layout/list1"/>
    <dgm:cxn modelId="{736A48ED-E9EC-4175-81BD-5456B941292B}" type="presParOf" srcId="{B6E17005-DBEF-4D34-AF23-DECF84FDDB19}" destId="{35912BBE-FC28-4BF2-A78A-9301D73BAFAE}" srcOrd="27" destOrd="0" presId="urn:microsoft.com/office/officeart/2005/8/layout/list1"/>
    <dgm:cxn modelId="{84F46B88-1A2D-4760-BCEB-DE88B66AFFE0}" type="presParOf" srcId="{B6E17005-DBEF-4D34-AF23-DECF84FDDB19}" destId="{1B7DB8E9-C93D-4E64-82B7-29791C1B735E}" srcOrd="28" destOrd="0" presId="urn:microsoft.com/office/officeart/2005/8/layout/list1"/>
    <dgm:cxn modelId="{8EC98605-557A-4D53-B3E8-1BB0B941E2EE}" type="presParOf" srcId="{1B7DB8E9-C93D-4E64-82B7-29791C1B735E}" destId="{83A6726C-0F7B-4D9F-8E99-D3DB482D95B6}" srcOrd="0" destOrd="0" presId="urn:microsoft.com/office/officeart/2005/8/layout/list1"/>
    <dgm:cxn modelId="{F65D7CAA-D70B-41E3-A430-A5DA2846E64D}" type="presParOf" srcId="{1B7DB8E9-C93D-4E64-82B7-29791C1B735E}" destId="{C2E66F8B-C16F-45FA-98CA-E1314B3F237B}" srcOrd="1" destOrd="0" presId="urn:microsoft.com/office/officeart/2005/8/layout/list1"/>
    <dgm:cxn modelId="{8AD4D284-B02D-4CA7-B8E5-2F737F14A973}" type="presParOf" srcId="{B6E17005-DBEF-4D34-AF23-DECF84FDDB19}" destId="{ECEF8648-10C9-4402-822A-E44C0199DCBE}" srcOrd="29" destOrd="0" presId="urn:microsoft.com/office/officeart/2005/8/layout/list1"/>
    <dgm:cxn modelId="{ACAD26E1-0FA8-4B52-AB6B-D1C6EE74FE19}" type="presParOf" srcId="{B6E17005-DBEF-4D34-AF23-DECF84FDDB19}" destId="{ABF43DEA-CEC5-43C3-AF31-6F544F3EAF33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D02B42-6F0C-4DFD-9BB3-0F4FC4327819}">
      <dsp:nvSpPr>
        <dsp:cNvPr id="0" name=""/>
        <dsp:cNvSpPr/>
      </dsp:nvSpPr>
      <dsp:spPr>
        <a:xfrm>
          <a:off x="0" y="38062"/>
          <a:ext cx="10609385" cy="64935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Бюджет</a:t>
          </a:r>
          <a:r>
            <a:rPr lang="ru-RU" sz="1500" kern="1200" dirty="0" smtClean="0"/>
            <a:t>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</a:r>
          <a:endParaRPr lang="ru-RU" sz="1500" kern="1200" dirty="0"/>
        </a:p>
      </dsp:txBody>
      <dsp:txXfrm>
        <a:off x="31699" y="69761"/>
        <a:ext cx="10545987" cy="585952"/>
      </dsp:txXfrm>
    </dsp:sp>
    <dsp:sp modelId="{5A9F6588-8686-4F18-B93B-D04C37AF5E29}">
      <dsp:nvSpPr>
        <dsp:cNvPr id="0" name=""/>
        <dsp:cNvSpPr/>
      </dsp:nvSpPr>
      <dsp:spPr>
        <a:xfrm>
          <a:off x="0" y="713360"/>
          <a:ext cx="10609385" cy="649350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Доходы бюджета </a:t>
          </a:r>
          <a:r>
            <a:rPr lang="ru-RU" sz="1500" kern="1200" dirty="0" smtClean="0"/>
            <a:t>– поступающие в бюджет денежные средства, за исключением средств, являющихся источниками финансирования дефицита бюджета.</a:t>
          </a:r>
          <a:endParaRPr lang="ru-RU" sz="1500" kern="1200" dirty="0"/>
        </a:p>
      </dsp:txBody>
      <dsp:txXfrm>
        <a:off x="31699" y="745059"/>
        <a:ext cx="10545987" cy="585952"/>
      </dsp:txXfrm>
    </dsp:sp>
    <dsp:sp modelId="{8A321D66-5007-43AE-A8C3-00B08E809F45}">
      <dsp:nvSpPr>
        <dsp:cNvPr id="0" name=""/>
        <dsp:cNvSpPr/>
      </dsp:nvSpPr>
      <dsp:spPr>
        <a:xfrm>
          <a:off x="0" y="1405911"/>
          <a:ext cx="10609385" cy="649350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Расходы бюджета </a:t>
          </a:r>
          <a:r>
            <a:rPr lang="ru-RU" sz="1500" kern="1200" dirty="0" smtClean="0"/>
            <a:t>– выплачиваемые из бюджета денежные средства, за исключением средств, источниками финансирования дефицита бюджета.</a:t>
          </a:r>
          <a:endParaRPr lang="ru-RU" sz="1500" kern="1200" dirty="0"/>
        </a:p>
      </dsp:txBody>
      <dsp:txXfrm>
        <a:off x="31699" y="1437610"/>
        <a:ext cx="10545987" cy="585952"/>
      </dsp:txXfrm>
    </dsp:sp>
    <dsp:sp modelId="{648633D9-B249-4A01-B077-99E60435B3DF}">
      <dsp:nvSpPr>
        <dsp:cNvPr id="0" name=""/>
        <dsp:cNvSpPr/>
      </dsp:nvSpPr>
      <dsp:spPr>
        <a:xfrm>
          <a:off x="0" y="2098461"/>
          <a:ext cx="10609385" cy="649350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Консолидированный бюджет</a:t>
          </a:r>
          <a:r>
            <a:rPr lang="ru-RU" sz="1500" kern="1200" dirty="0" smtClean="0"/>
            <a:t>– свод бюджетов бюджетной системы на соответствующей территории (без учета межбюджетных трансфертов между этими бюджетами).</a:t>
          </a:r>
          <a:endParaRPr lang="ru-RU" sz="1500" kern="1200" dirty="0"/>
        </a:p>
      </dsp:txBody>
      <dsp:txXfrm>
        <a:off x="31699" y="2130160"/>
        <a:ext cx="10545987" cy="585952"/>
      </dsp:txXfrm>
    </dsp:sp>
    <dsp:sp modelId="{EF633E06-2F2F-436E-8130-A0B6A62F1444}">
      <dsp:nvSpPr>
        <dsp:cNvPr id="0" name=""/>
        <dsp:cNvSpPr/>
      </dsp:nvSpPr>
      <dsp:spPr>
        <a:xfrm>
          <a:off x="0" y="2791011"/>
          <a:ext cx="10609385" cy="64935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Межбюджетные трансферты </a:t>
          </a:r>
          <a:r>
            <a:rPr lang="ru-RU" sz="1500" kern="1200" dirty="0" smtClean="0"/>
            <a:t>– средства, предоставляемые одним бюджетом бюджетной системы Российской Федерации другому бюджеты бюджетной системы Российской Федерации.</a:t>
          </a:r>
          <a:endParaRPr lang="ru-RU" sz="1500" kern="1200" dirty="0"/>
        </a:p>
      </dsp:txBody>
      <dsp:txXfrm>
        <a:off x="31699" y="2822710"/>
        <a:ext cx="10545987" cy="585952"/>
      </dsp:txXfrm>
    </dsp:sp>
    <dsp:sp modelId="{EBE7C37A-B94A-444C-90E7-FFC3A7B6D10C}">
      <dsp:nvSpPr>
        <dsp:cNvPr id="0" name=""/>
        <dsp:cNvSpPr/>
      </dsp:nvSpPr>
      <dsp:spPr>
        <a:xfrm>
          <a:off x="0" y="3483561"/>
          <a:ext cx="10609385" cy="649350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Дотации</a:t>
          </a:r>
          <a:r>
            <a:rPr lang="ru-RU" sz="1500" kern="1200" dirty="0" smtClean="0"/>
            <a:t> – межбюджетные трансферты, предоставляемы на безвозмездной основе без установления направлений и (или) условий их использования.</a:t>
          </a:r>
          <a:endParaRPr lang="ru-RU" sz="1500" kern="1200" dirty="0"/>
        </a:p>
      </dsp:txBody>
      <dsp:txXfrm>
        <a:off x="31699" y="3515260"/>
        <a:ext cx="10545987" cy="585952"/>
      </dsp:txXfrm>
    </dsp:sp>
    <dsp:sp modelId="{CDC5E4A7-CFCA-4AB3-991F-2D21495B9015}">
      <dsp:nvSpPr>
        <dsp:cNvPr id="0" name=""/>
        <dsp:cNvSpPr/>
      </dsp:nvSpPr>
      <dsp:spPr>
        <a:xfrm>
          <a:off x="0" y="4176111"/>
          <a:ext cx="10609385" cy="649350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smtClean="0"/>
            <a:t>Субсидии </a:t>
          </a:r>
          <a:r>
            <a:rPr lang="ru-RU" sz="1500" kern="1200" smtClean="0"/>
            <a:t>– денежные средства, предоставляемые на условиях долевого финансирования нижестоящим бюджетам для осуществления их расходных обязательств по вопросам местного значения.</a:t>
          </a:r>
          <a:endParaRPr lang="ru-RU" sz="1500" kern="1200"/>
        </a:p>
      </dsp:txBody>
      <dsp:txXfrm>
        <a:off x="31699" y="4207810"/>
        <a:ext cx="10545987" cy="585952"/>
      </dsp:txXfrm>
    </dsp:sp>
    <dsp:sp modelId="{CEB1182D-A489-4B48-8C30-AC9FC7D9E19D}">
      <dsp:nvSpPr>
        <dsp:cNvPr id="0" name=""/>
        <dsp:cNvSpPr/>
      </dsp:nvSpPr>
      <dsp:spPr>
        <a:xfrm>
          <a:off x="0" y="4868661"/>
          <a:ext cx="10609385" cy="649350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Субвенции </a:t>
          </a:r>
          <a:r>
            <a:rPr lang="ru-RU" sz="1500" kern="1200" dirty="0" smtClean="0"/>
            <a:t>– денежные средства, предоставляемые местным бюджетам на выполнение переданных полномочий государственных органов власти.</a:t>
          </a:r>
          <a:endParaRPr lang="ru-RU" sz="1500" kern="1200" dirty="0"/>
        </a:p>
      </dsp:txBody>
      <dsp:txXfrm>
        <a:off x="31699" y="4900360"/>
        <a:ext cx="10545987" cy="5859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9F8D92-3E57-4F5E-A093-5AE55E4C85A6}">
      <dsp:nvSpPr>
        <dsp:cNvPr id="0" name=""/>
        <dsp:cNvSpPr/>
      </dsp:nvSpPr>
      <dsp:spPr>
        <a:xfrm>
          <a:off x="0" y="592183"/>
          <a:ext cx="1053411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7564" tIns="145796" rIns="817564" bIns="49784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7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0" y="592183"/>
        <a:ext cx="10534116" cy="176400"/>
      </dsp:txXfrm>
    </dsp:sp>
    <dsp:sp modelId="{83A8DEED-3CA3-4BCD-BD9C-B509C4FB1C78}">
      <dsp:nvSpPr>
        <dsp:cNvPr id="0" name=""/>
        <dsp:cNvSpPr/>
      </dsp:nvSpPr>
      <dsp:spPr>
        <a:xfrm>
          <a:off x="482732" y="213560"/>
          <a:ext cx="10051383" cy="4725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lumMod val="110000"/>
                <a:satMod val="105000"/>
                <a:tint val="67000"/>
                <a:alpha val="9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8715" tIns="0" rIns="278715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0" kern="1200" dirty="0" smtClean="0">
              <a:effectLst/>
            </a:rPr>
            <a:t>Обеспечение долгосрочной сбалансированности и устойчивости бюджетной системы </a:t>
          </a:r>
          <a:r>
            <a:rPr lang="ru-RU" sz="1000" b="1" i="0" kern="1200" dirty="0" err="1" smtClean="0">
              <a:effectLst/>
            </a:rPr>
            <a:t>Усть</a:t>
          </a:r>
          <a:r>
            <a:rPr lang="ru-RU" sz="1000" b="1" i="0" kern="1200" dirty="0" smtClean="0">
              <a:effectLst/>
            </a:rPr>
            <a:t>-Большерецкого муниципального района</a:t>
          </a:r>
        </a:p>
      </dsp:txBody>
      <dsp:txXfrm>
        <a:off x="505798" y="236626"/>
        <a:ext cx="10005251" cy="426368"/>
      </dsp:txXfrm>
    </dsp:sp>
    <dsp:sp modelId="{54E37189-AFEE-4CB3-A694-4A90D08FD780}">
      <dsp:nvSpPr>
        <dsp:cNvPr id="0" name=""/>
        <dsp:cNvSpPr/>
      </dsp:nvSpPr>
      <dsp:spPr>
        <a:xfrm>
          <a:off x="0" y="1176038"/>
          <a:ext cx="1053411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9"/>
              <a:satOff val="-7180"/>
              <a:lumOff val="-168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F486F1-7CED-4199-93F1-7BF438544657}">
      <dsp:nvSpPr>
        <dsp:cNvPr id="0" name=""/>
        <dsp:cNvSpPr/>
      </dsp:nvSpPr>
      <dsp:spPr>
        <a:xfrm>
          <a:off x="481956" y="816660"/>
          <a:ext cx="10051383" cy="472500"/>
        </a:xfrm>
        <a:prstGeom prst="roundRect">
          <a:avLst/>
        </a:prstGeom>
        <a:gradFill rotWithShape="0">
          <a:gsLst>
            <a:gs pos="0">
              <a:schemeClr val="accent3">
                <a:hueOff val="387228"/>
                <a:satOff val="14286"/>
                <a:lumOff val="-2101"/>
                <a:lumMod val="110000"/>
                <a:satMod val="105000"/>
                <a:tint val="67000"/>
                <a:alpha val="93000"/>
              </a:schemeClr>
            </a:gs>
            <a:gs pos="50000">
              <a:schemeClr val="accent3">
                <a:hueOff val="387228"/>
                <a:satOff val="14286"/>
                <a:lumOff val="-210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387228"/>
                <a:satOff val="14286"/>
                <a:lumOff val="-2101"/>
                <a:alphaOff val="0"/>
                <a:lumMod val="105000"/>
                <a:satMod val="109000"/>
                <a:tint val="81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8715" tIns="0" rIns="278715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0" kern="1200" dirty="0" smtClean="0">
              <a:effectLst/>
            </a:rPr>
            <a:t>Развитие программно-целевых методов управления, обеспечение нацеленности бюджетной системы на достижение </a:t>
          </a:r>
          <a:r>
            <a:rPr lang="ru-RU" sz="1000" b="1" i="0" kern="1200" smtClean="0">
              <a:effectLst/>
            </a:rPr>
            <a:t>запланированных результатов</a:t>
          </a:r>
          <a:endParaRPr lang="ru-RU" sz="1000" b="1" i="0" kern="1200" dirty="0"/>
        </a:p>
      </dsp:txBody>
      <dsp:txXfrm>
        <a:off x="505022" y="839726"/>
        <a:ext cx="10005251" cy="426368"/>
      </dsp:txXfrm>
    </dsp:sp>
    <dsp:sp modelId="{AC5083B6-C118-4C5F-935E-869E9BAD82F8}">
      <dsp:nvSpPr>
        <dsp:cNvPr id="0" name=""/>
        <dsp:cNvSpPr/>
      </dsp:nvSpPr>
      <dsp:spPr>
        <a:xfrm>
          <a:off x="0" y="1762503"/>
          <a:ext cx="1053411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39"/>
              <a:satOff val="-14361"/>
              <a:lumOff val="-336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7EB5CF-1477-41C0-A1E4-50178FED2A95}">
      <dsp:nvSpPr>
        <dsp:cNvPr id="0" name=""/>
        <dsp:cNvSpPr/>
      </dsp:nvSpPr>
      <dsp:spPr>
        <a:xfrm>
          <a:off x="481956" y="1400041"/>
          <a:ext cx="10051383" cy="472500"/>
        </a:xfrm>
        <a:prstGeom prst="roundRect">
          <a:avLst/>
        </a:prstGeom>
        <a:gradFill rotWithShape="0">
          <a:gsLst>
            <a:gs pos="0">
              <a:schemeClr val="accent3">
                <a:hueOff val="774457"/>
                <a:satOff val="28571"/>
                <a:lumOff val="-4202"/>
                <a:lumMod val="110000"/>
                <a:satMod val="105000"/>
                <a:tint val="67000"/>
                <a:alpha val="85000"/>
              </a:schemeClr>
            </a:gs>
            <a:gs pos="50000">
              <a:schemeClr val="accent3">
                <a:hueOff val="774457"/>
                <a:satOff val="28571"/>
                <a:lumOff val="-42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774457"/>
                <a:satOff val="28571"/>
                <a:lumOff val="-4202"/>
                <a:alphaOff val="0"/>
                <a:lumMod val="105000"/>
                <a:satMod val="109000"/>
                <a:tint val="81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8715" tIns="0" rIns="278715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0" kern="1200" dirty="0" smtClean="0">
              <a:effectLst/>
            </a:rPr>
            <a:t>Обеспечение ассигнованиями в полном объеме и финансирование в первоочередном порядке приоритетных расходных обязательств </a:t>
          </a:r>
          <a:r>
            <a:rPr lang="ru-RU" sz="1000" b="1" i="0" kern="1200" dirty="0" err="1" smtClean="0">
              <a:effectLst/>
            </a:rPr>
            <a:t>Усть</a:t>
          </a:r>
          <a:r>
            <a:rPr lang="ru-RU" sz="1000" b="1" i="0" kern="1200" dirty="0" smtClean="0">
              <a:effectLst/>
            </a:rPr>
            <a:t>-Большерецкого муниципального района</a:t>
          </a:r>
          <a:endParaRPr lang="ru-RU" sz="1000" b="1" i="0" kern="1200" dirty="0"/>
        </a:p>
      </dsp:txBody>
      <dsp:txXfrm>
        <a:off x="505022" y="1423107"/>
        <a:ext cx="10005251" cy="426368"/>
      </dsp:txXfrm>
    </dsp:sp>
    <dsp:sp modelId="{FF10539C-D932-4077-BE75-D57121BEF63F}">
      <dsp:nvSpPr>
        <dsp:cNvPr id="0" name=""/>
        <dsp:cNvSpPr/>
      </dsp:nvSpPr>
      <dsp:spPr>
        <a:xfrm>
          <a:off x="0" y="2342800"/>
          <a:ext cx="1053411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8"/>
              <a:satOff val="-21541"/>
              <a:lumOff val="-504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828EBB-2FE5-481B-9F21-6CCD8F88AC1E}">
      <dsp:nvSpPr>
        <dsp:cNvPr id="0" name=""/>
        <dsp:cNvSpPr/>
      </dsp:nvSpPr>
      <dsp:spPr>
        <a:xfrm>
          <a:off x="501502" y="1973619"/>
          <a:ext cx="10030032" cy="472500"/>
        </a:xfrm>
        <a:prstGeom prst="roundRect">
          <a:avLst/>
        </a:prstGeom>
        <a:gradFill rotWithShape="0">
          <a:gsLst>
            <a:gs pos="0">
              <a:schemeClr val="accent3">
                <a:hueOff val="1161685"/>
                <a:satOff val="42857"/>
                <a:lumOff val="-6303"/>
                <a:lumMod val="110000"/>
                <a:satMod val="105000"/>
                <a:tint val="67000"/>
                <a:alpha val="81000"/>
              </a:schemeClr>
            </a:gs>
            <a:gs pos="50000">
              <a:schemeClr val="accent3">
                <a:hueOff val="1161685"/>
                <a:satOff val="42857"/>
                <a:lumOff val="-630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1161685"/>
                <a:satOff val="42857"/>
                <a:lumOff val="-6303"/>
                <a:alphaOff val="0"/>
                <a:lumMod val="105000"/>
                <a:satMod val="109000"/>
                <a:tint val="81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8715" tIns="0" rIns="278715" bIns="0" numCol="1" spcCol="1270" anchor="ctr" anchorCtr="0">
          <a:noAutofit/>
        </a:bodyPr>
        <a:lstStyle/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effectLst/>
            </a:rPr>
            <a:t>Максимальное ограничение принимаемых расходных обязательств, сдерживание роста действующих расходных обязательств</a:t>
          </a:r>
          <a:endParaRPr lang="ru-RU" sz="1000" b="1" kern="1200" dirty="0">
            <a:effectLst/>
            <a:latin typeface="+mn-lt"/>
          </a:endParaRPr>
        </a:p>
      </dsp:txBody>
      <dsp:txXfrm>
        <a:off x="524568" y="1996685"/>
        <a:ext cx="9983900" cy="426368"/>
      </dsp:txXfrm>
    </dsp:sp>
    <dsp:sp modelId="{239A16E2-1CA1-42AE-BF99-61B9DF1A2C14}">
      <dsp:nvSpPr>
        <dsp:cNvPr id="0" name=""/>
        <dsp:cNvSpPr/>
      </dsp:nvSpPr>
      <dsp:spPr>
        <a:xfrm>
          <a:off x="0" y="2939369"/>
          <a:ext cx="1053411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78"/>
              <a:satOff val="-28721"/>
              <a:lumOff val="-672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D65F80-4CA1-49CB-AC68-59C3F6D866A2}">
      <dsp:nvSpPr>
        <dsp:cNvPr id="0" name=""/>
        <dsp:cNvSpPr/>
      </dsp:nvSpPr>
      <dsp:spPr>
        <a:xfrm>
          <a:off x="501502" y="2566803"/>
          <a:ext cx="10030032" cy="472500"/>
        </a:xfrm>
        <a:prstGeom prst="roundRect">
          <a:avLst/>
        </a:prstGeom>
        <a:gradFill rotWithShape="0">
          <a:gsLst>
            <a:gs pos="0">
              <a:schemeClr val="accent3">
                <a:hueOff val="78"/>
                <a:satOff val="-28721"/>
                <a:lumOff val="-6723"/>
                <a:alphaOff val="0"/>
                <a:tint val="50000"/>
                <a:satMod val="300000"/>
              </a:schemeClr>
            </a:gs>
            <a:gs pos="35000">
              <a:schemeClr val="accent3">
                <a:hueOff val="78"/>
                <a:satOff val="-28721"/>
                <a:lumOff val="-6723"/>
                <a:alphaOff val="0"/>
                <a:tint val="37000"/>
                <a:satMod val="300000"/>
              </a:schemeClr>
            </a:gs>
            <a:gs pos="100000">
              <a:schemeClr val="accent3">
                <a:hueOff val="78"/>
                <a:satOff val="-28721"/>
                <a:lumOff val="-672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8715" tIns="0" rIns="278715" bIns="0" numCol="1" spcCol="1270" anchor="ctr" anchorCtr="0">
          <a:noAutofit/>
        </a:bodyPr>
        <a:lstStyle/>
        <a:p>
          <a:pPr lvl="0" algn="just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000" b="1" i="0" u="none" strike="noStrike" kern="1200" cap="none" spc="0" normalizeH="0" baseline="0" noProof="0" dirty="0" smtClean="0">
              <a:ln/>
              <a:effectLst/>
              <a:uLnTx/>
              <a:uFillTx/>
            </a:rPr>
            <a:t>Повышение ответственности главных распорядителей средств местного бюджета за качество бюджетного планирования, результативность бюджетных расходов и повышение качества муниципальных услуг </a:t>
          </a:r>
          <a:endParaRPr lang="ru-RU" sz="1000" b="1" i="0" kern="1200" dirty="0"/>
        </a:p>
      </dsp:txBody>
      <dsp:txXfrm>
        <a:off x="524568" y="2589869"/>
        <a:ext cx="9983900" cy="426368"/>
      </dsp:txXfrm>
    </dsp:sp>
    <dsp:sp modelId="{0CC8F8DD-402C-47E0-892B-B002BF58C96C}">
      <dsp:nvSpPr>
        <dsp:cNvPr id="0" name=""/>
        <dsp:cNvSpPr/>
      </dsp:nvSpPr>
      <dsp:spPr>
        <a:xfrm>
          <a:off x="0" y="3509562"/>
          <a:ext cx="1053411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97"/>
              <a:satOff val="-35901"/>
              <a:lumOff val="-840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3A675F-2B7B-4235-A35C-E309555CE571}">
      <dsp:nvSpPr>
        <dsp:cNvPr id="0" name=""/>
        <dsp:cNvSpPr/>
      </dsp:nvSpPr>
      <dsp:spPr>
        <a:xfrm>
          <a:off x="501502" y="3150184"/>
          <a:ext cx="10030032" cy="472500"/>
        </a:xfrm>
        <a:prstGeom prst="roundRect">
          <a:avLst/>
        </a:prstGeom>
        <a:gradFill rotWithShape="0">
          <a:gsLst>
            <a:gs pos="0">
              <a:schemeClr val="accent3">
                <a:hueOff val="97"/>
                <a:satOff val="-35901"/>
                <a:lumOff val="-8404"/>
                <a:alphaOff val="0"/>
                <a:tint val="50000"/>
                <a:satMod val="300000"/>
              </a:schemeClr>
            </a:gs>
            <a:gs pos="35000">
              <a:schemeClr val="accent3">
                <a:hueOff val="97"/>
                <a:satOff val="-35901"/>
                <a:lumOff val="-8404"/>
                <a:alphaOff val="0"/>
                <a:tint val="37000"/>
                <a:satMod val="300000"/>
              </a:schemeClr>
            </a:gs>
            <a:gs pos="100000">
              <a:schemeClr val="accent3">
                <a:hueOff val="97"/>
                <a:satOff val="-35901"/>
                <a:lumOff val="-840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8715" tIns="0" rIns="278715" bIns="0" numCol="1" spcCol="1270" anchor="ctr" anchorCtr="0">
          <a:noAutofit/>
        </a:bodyPr>
        <a:lstStyle/>
        <a:p>
          <a:pPr lvl="0" algn="just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000" b="1" i="0" u="none" strike="noStrike" kern="1200" cap="none" spc="0" normalizeH="0" baseline="0" noProof="0" dirty="0" smtClean="0">
              <a:ln/>
              <a:effectLst/>
              <a:uLnTx/>
              <a:uFillTx/>
            </a:rPr>
            <a:t>Оздоровление муниципальных финансов, погашение просроченной кредиторской задолженности местных бюджетов</a:t>
          </a:r>
          <a:endParaRPr lang="ru-RU" sz="1000" b="1" i="0" kern="1200" dirty="0"/>
        </a:p>
      </dsp:txBody>
      <dsp:txXfrm>
        <a:off x="524568" y="3173250"/>
        <a:ext cx="9983900" cy="426368"/>
      </dsp:txXfrm>
    </dsp:sp>
    <dsp:sp modelId="{C3FA03B6-D1A5-4273-9200-D293B6764778}">
      <dsp:nvSpPr>
        <dsp:cNvPr id="0" name=""/>
        <dsp:cNvSpPr/>
      </dsp:nvSpPr>
      <dsp:spPr>
        <a:xfrm>
          <a:off x="0" y="4092943"/>
          <a:ext cx="1053411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7"/>
              <a:satOff val="-43082"/>
              <a:lumOff val="-1008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1B5899-4FD4-4A71-AE57-E3C387F75AE4}">
      <dsp:nvSpPr>
        <dsp:cNvPr id="0" name=""/>
        <dsp:cNvSpPr/>
      </dsp:nvSpPr>
      <dsp:spPr>
        <a:xfrm>
          <a:off x="481956" y="3733565"/>
          <a:ext cx="10051383" cy="472500"/>
        </a:xfrm>
        <a:prstGeom prst="roundRect">
          <a:avLst/>
        </a:prstGeom>
        <a:gradFill rotWithShape="0">
          <a:gsLst>
            <a:gs pos="0">
              <a:schemeClr val="accent3">
                <a:hueOff val="117"/>
                <a:satOff val="-43082"/>
                <a:lumOff val="-10085"/>
                <a:alphaOff val="0"/>
                <a:tint val="50000"/>
                <a:satMod val="300000"/>
              </a:schemeClr>
            </a:gs>
            <a:gs pos="35000">
              <a:schemeClr val="accent3">
                <a:hueOff val="117"/>
                <a:satOff val="-43082"/>
                <a:lumOff val="-10085"/>
                <a:alphaOff val="0"/>
                <a:tint val="37000"/>
                <a:satMod val="300000"/>
              </a:schemeClr>
            </a:gs>
            <a:gs pos="100000">
              <a:schemeClr val="accent3">
                <a:hueOff val="117"/>
                <a:satOff val="-43082"/>
                <a:lumOff val="-1008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8715" tIns="0" rIns="278715" bIns="0" numCol="1" spcCol="1270" anchor="ctr" anchorCtr="0">
          <a:noAutofit/>
        </a:bodyPr>
        <a:lstStyle/>
        <a:p>
          <a:pPr lvl="0" algn="just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000" b="1" i="0" u="none" strike="noStrike" kern="1200" cap="none" spc="0" normalizeH="0" baseline="0" noProof="0" dirty="0" smtClean="0">
              <a:ln/>
              <a:effectLst/>
              <a:uLnTx/>
              <a:uFillTx/>
            </a:rPr>
            <a:t>Оптимизация расходов на содержание органов местного самоуправления </a:t>
          </a:r>
          <a:r>
            <a:rPr kumimoji="0" lang="ru-RU" sz="1000" b="1" i="0" u="none" strike="noStrike" kern="1200" cap="none" spc="0" normalizeH="0" baseline="0" noProof="0" dirty="0" err="1" smtClean="0">
              <a:ln/>
              <a:effectLst/>
              <a:uLnTx/>
              <a:uFillTx/>
            </a:rPr>
            <a:t>Усть</a:t>
          </a:r>
          <a:r>
            <a:rPr kumimoji="0" lang="ru-RU" sz="1000" b="1" i="0" u="none" strike="noStrike" kern="1200" cap="none" spc="0" normalizeH="0" baseline="0" noProof="0" dirty="0" smtClean="0">
              <a:ln/>
              <a:effectLst/>
              <a:uLnTx/>
              <a:uFillTx/>
            </a:rPr>
            <a:t>-Большерецкого муниципального района</a:t>
          </a:r>
          <a:endParaRPr lang="ru-RU" sz="1000" b="1" i="0" kern="1200" dirty="0"/>
        </a:p>
      </dsp:txBody>
      <dsp:txXfrm>
        <a:off x="505022" y="3756631"/>
        <a:ext cx="10005251" cy="426368"/>
      </dsp:txXfrm>
    </dsp:sp>
    <dsp:sp modelId="{ABF43DEA-CEC5-43C3-AF31-6F544F3EAF33}">
      <dsp:nvSpPr>
        <dsp:cNvPr id="0" name=""/>
        <dsp:cNvSpPr/>
      </dsp:nvSpPr>
      <dsp:spPr>
        <a:xfrm>
          <a:off x="0" y="4711724"/>
          <a:ext cx="1053411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36"/>
              <a:satOff val="-50262"/>
              <a:lumOff val="-1176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E66F8B-C16F-45FA-98CA-E1314B3F237B}">
      <dsp:nvSpPr>
        <dsp:cNvPr id="0" name=""/>
        <dsp:cNvSpPr/>
      </dsp:nvSpPr>
      <dsp:spPr>
        <a:xfrm>
          <a:off x="489157" y="4316946"/>
          <a:ext cx="10038029" cy="472500"/>
        </a:xfrm>
        <a:prstGeom prst="roundRec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lumMod val="110000"/>
                <a:satMod val="105000"/>
                <a:tint val="67000"/>
                <a:alpha val="88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9000"/>
                <a:tint val="81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8715" tIns="0" rIns="278715" bIns="0" numCol="1" spcCol="1270" anchor="ctr" anchorCtr="0">
          <a:noAutofit/>
        </a:bodyPr>
        <a:lstStyle/>
        <a:p>
          <a:pPr lvl="0" algn="just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000" b="1" i="0" u="none" strike="noStrike" kern="1200" cap="none" spc="0" normalizeH="0" baseline="0" noProof="0" dirty="0" smtClean="0">
              <a:ln/>
              <a:effectLst/>
              <a:uLnTx/>
              <a:uFillTx/>
            </a:rPr>
            <a:t>Повышение прозрачности и автоматизация бюджетного процесса на муниципальном уровне</a:t>
          </a:r>
        </a:p>
      </dsp:txBody>
      <dsp:txXfrm>
        <a:off x="512223" y="4340012"/>
        <a:ext cx="9991897" cy="426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0.51147</cdr:x>
      <cdr:y>0.27574</cdr:y>
    </cdr:from>
    <cdr:to>
      <cdr:x>0.58382</cdr:x>
      <cdr:y>0.30268</cdr:y>
    </cdr:to>
    <cdr:sp macro="" textlink="">
      <cdr:nvSpPr>
        <cdr:cNvPr id="53" name="Левая фигурная скобка 52"/>
        <cdr:cNvSpPr/>
      </cdr:nvSpPr>
      <cdr:spPr>
        <a:xfrm xmlns:a="http://schemas.openxmlformats.org/drawingml/2006/main" rot="5400000">
          <a:off x="5590406" y="1096705"/>
          <a:ext cx="136979" cy="747609"/>
        </a:xfrm>
        <a:prstGeom xmlns:a="http://schemas.openxmlformats.org/drawingml/2006/main" prst="lef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1" dirty="0"/>
        </a:p>
      </cdr:txBody>
    </cdr:sp>
  </cdr:relSizeAnchor>
  <cdr:relSizeAnchor xmlns:cdr="http://schemas.openxmlformats.org/drawingml/2006/chartDrawing">
    <cdr:from>
      <cdr:x>0.14556</cdr:x>
      <cdr:y>0.07863</cdr:y>
    </cdr:from>
    <cdr:to>
      <cdr:x>0.21971</cdr:x>
      <cdr:y>0.10219</cdr:y>
    </cdr:to>
    <cdr:sp macro="" textlink="">
      <cdr:nvSpPr>
        <cdr:cNvPr id="54" name="Левая фигурная скобка 53"/>
        <cdr:cNvSpPr/>
      </cdr:nvSpPr>
      <cdr:spPr>
        <a:xfrm xmlns:a="http://schemas.openxmlformats.org/drawingml/2006/main" rot="5400000">
          <a:off x="1827362" y="76574"/>
          <a:ext cx="119792" cy="766210"/>
        </a:xfrm>
        <a:prstGeom xmlns:a="http://schemas.openxmlformats.org/drawingml/2006/main" prst="lef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dirty="0"/>
        </a:p>
      </cdr:txBody>
    </cdr:sp>
  </cdr:relSizeAnchor>
  <cdr:relSizeAnchor xmlns:cdr="http://schemas.openxmlformats.org/drawingml/2006/chartDrawing">
    <cdr:from>
      <cdr:x>0.32714</cdr:x>
      <cdr:y>0.2362</cdr:y>
    </cdr:from>
    <cdr:to>
      <cdr:x>0.40087</cdr:x>
      <cdr:y>0.26265</cdr:y>
    </cdr:to>
    <cdr:sp macro="" textlink="">
      <cdr:nvSpPr>
        <cdr:cNvPr id="55" name="Левая фигурная скобка 54"/>
        <cdr:cNvSpPr/>
      </cdr:nvSpPr>
      <cdr:spPr>
        <a:xfrm xmlns:a="http://schemas.openxmlformats.org/drawingml/2006/main" rot="5400000">
          <a:off x="3694086" y="887297"/>
          <a:ext cx="134487" cy="761870"/>
        </a:xfrm>
        <a:prstGeom xmlns:a="http://schemas.openxmlformats.org/drawingml/2006/main" prst="lef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dirty="0"/>
        </a:p>
      </cdr:txBody>
    </cdr:sp>
  </cdr:relSizeAnchor>
  <cdr:relSizeAnchor xmlns:cdr="http://schemas.openxmlformats.org/drawingml/2006/chartDrawing">
    <cdr:from>
      <cdr:x>0.87485</cdr:x>
      <cdr:y>0.35571</cdr:y>
    </cdr:from>
    <cdr:to>
      <cdr:x>0.94803</cdr:x>
      <cdr:y>0.37788</cdr:y>
    </cdr:to>
    <cdr:sp macro="" textlink="">
      <cdr:nvSpPr>
        <cdr:cNvPr id="56" name="Левая фигурная скобка 55"/>
        <cdr:cNvSpPr/>
      </cdr:nvSpPr>
      <cdr:spPr>
        <a:xfrm xmlns:a="http://schemas.openxmlformats.org/drawingml/2006/main" rot="5400000">
          <a:off x="9361743" y="1486887"/>
          <a:ext cx="112725" cy="756186"/>
        </a:xfrm>
        <a:prstGeom xmlns:a="http://schemas.openxmlformats.org/drawingml/2006/main" prst="lef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dirty="0"/>
        </a:p>
      </cdr:txBody>
    </cdr:sp>
  </cdr:relSizeAnchor>
  <cdr:relSizeAnchor xmlns:cdr="http://schemas.openxmlformats.org/drawingml/2006/chartDrawing">
    <cdr:from>
      <cdr:x>0.69125</cdr:x>
      <cdr:y>0.32374</cdr:y>
    </cdr:from>
    <cdr:to>
      <cdr:x>0.7704</cdr:x>
      <cdr:y>0.35451</cdr:y>
    </cdr:to>
    <cdr:sp macro="" textlink="">
      <cdr:nvSpPr>
        <cdr:cNvPr id="57" name="Левая фигурная скобка 56"/>
        <cdr:cNvSpPr/>
      </cdr:nvSpPr>
      <cdr:spPr>
        <a:xfrm xmlns:a="http://schemas.openxmlformats.org/drawingml/2006/main" rot="5400000">
          <a:off x="7473547" y="1315411"/>
          <a:ext cx="156488" cy="817789"/>
        </a:xfrm>
        <a:prstGeom xmlns:a="http://schemas.openxmlformats.org/drawingml/2006/main" prst="lef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0.05375</cdr:x>
      <cdr:y>0.02941</cdr:y>
    </cdr:from>
    <cdr:to>
      <cdr:x>0.11784</cdr:x>
      <cdr:y>0.07353</cdr:y>
    </cdr:to>
    <cdr:sp macro="" textlink="">
      <cdr:nvSpPr>
        <cdr:cNvPr id="58" name="TextBox 57"/>
        <cdr:cNvSpPr txBox="1"/>
      </cdr:nvSpPr>
      <cdr:spPr>
        <a:xfrm xmlns:a="http://schemas.openxmlformats.org/drawingml/2006/main">
          <a:off x="362372" y="144016"/>
          <a:ext cx="43204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0.32197</cdr:x>
      <cdr:y>0.12292</cdr:y>
    </cdr:from>
    <cdr:to>
      <cdr:x>0.42218</cdr:x>
      <cdr:y>0.2176</cdr:y>
    </cdr:to>
    <cdr:sp macro="" textlink="">
      <cdr:nvSpPr>
        <cdr:cNvPr id="60" name="TextBox 59"/>
        <cdr:cNvSpPr txBox="1"/>
      </cdr:nvSpPr>
      <cdr:spPr>
        <a:xfrm xmlns:a="http://schemas.openxmlformats.org/drawingml/2006/main">
          <a:off x="3327028" y="609600"/>
          <a:ext cx="1035493" cy="4695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Palatino Linotype" panose="02040502050505030304" pitchFamily="18" charset="0"/>
          </a:endParaRPr>
        </a:p>
      </cdr:txBody>
    </cdr:sp>
  </cdr:relSizeAnchor>
  <cdr:relSizeAnchor xmlns:cdr="http://schemas.openxmlformats.org/drawingml/2006/chartDrawing">
    <cdr:from>
      <cdr:x>0.13235</cdr:x>
      <cdr:y>0.02061</cdr:y>
    </cdr:from>
    <cdr:to>
      <cdr:x>0.23996</cdr:x>
      <cdr:y>0.07433</cdr:y>
    </cdr:to>
    <cdr:sp macro="" textlink="">
      <cdr:nvSpPr>
        <cdr:cNvPr id="61" name="TextBox 1"/>
        <cdr:cNvSpPr txBox="1"/>
      </cdr:nvSpPr>
      <cdr:spPr>
        <a:xfrm xmlns:a="http://schemas.openxmlformats.org/drawingml/2006/main">
          <a:off x="1367622" y="104775"/>
          <a:ext cx="1111959" cy="273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latin typeface="Palatino Linotype" panose="02040502050505030304" pitchFamily="18" charset="0"/>
            </a:rPr>
            <a:t>882 024,2</a:t>
          </a:r>
          <a:endParaRPr lang="ru-RU" sz="1600" b="1" dirty="0">
            <a:latin typeface="Palatino Linotype" panose="02040502050505030304" pitchFamily="18" charset="0"/>
          </a:endParaRPr>
        </a:p>
      </cdr:txBody>
    </cdr:sp>
  </cdr:relSizeAnchor>
  <cdr:relSizeAnchor xmlns:cdr="http://schemas.openxmlformats.org/drawingml/2006/chartDrawing">
    <cdr:from>
      <cdr:x>0.68223</cdr:x>
      <cdr:y>0.26371</cdr:y>
    </cdr:from>
    <cdr:to>
      <cdr:x>0.78203</cdr:x>
      <cdr:y>0.32253</cdr:y>
    </cdr:to>
    <cdr:sp macro="" textlink="">
      <cdr:nvSpPr>
        <cdr:cNvPr id="62" name="TextBox 1"/>
        <cdr:cNvSpPr txBox="1"/>
      </cdr:nvSpPr>
      <cdr:spPr>
        <a:xfrm xmlns:a="http://schemas.openxmlformats.org/drawingml/2006/main">
          <a:off x="7049649" y="1340867"/>
          <a:ext cx="1031256" cy="29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latin typeface="Palatino Linotype" panose="02040502050505030304" pitchFamily="18" charset="0"/>
            </a:rPr>
            <a:t>570 560,9</a:t>
          </a:r>
          <a:endParaRPr lang="ru-RU" sz="1600" b="1" dirty="0">
            <a:latin typeface="Palatino Linotype" panose="02040502050505030304" pitchFamily="18" charset="0"/>
          </a:endParaRPr>
        </a:p>
      </cdr:txBody>
    </cdr:sp>
  </cdr:relSizeAnchor>
  <cdr:relSizeAnchor xmlns:cdr="http://schemas.openxmlformats.org/drawingml/2006/chartDrawing">
    <cdr:from>
      <cdr:x>0.31416</cdr:x>
      <cdr:y>0.17037</cdr:y>
    </cdr:from>
    <cdr:to>
      <cdr:x>0.42318</cdr:x>
      <cdr:y>0.22919</cdr:y>
    </cdr:to>
    <cdr:sp macro="" textlink="">
      <cdr:nvSpPr>
        <cdr:cNvPr id="63" name="TextBox 1"/>
        <cdr:cNvSpPr txBox="1"/>
      </cdr:nvSpPr>
      <cdr:spPr>
        <a:xfrm xmlns:a="http://schemas.openxmlformats.org/drawingml/2006/main">
          <a:off x="3246323" y="866260"/>
          <a:ext cx="1126529" cy="2990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latin typeface="Palatino Linotype" panose="02040502050505030304" pitchFamily="18" charset="0"/>
            </a:rPr>
            <a:t>678 018,7</a:t>
          </a:r>
          <a:endParaRPr lang="ru-RU" sz="1600" b="1" dirty="0">
            <a:latin typeface="Palatino Linotype" panose="02040502050505030304" pitchFamily="18" charset="0"/>
          </a:endParaRPr>
        </a:p>
      </cdr:txBody>
    </cdr:sp>
  </cdr:relSizeAnchor>
  <cdr:relSizeAnchor xmlns:cdr="http://schemas.openxmlformats.org/drawingml/2006/chartDrawing">
    <cdr:from>
      <cdr:x>0.86151</cdr:x>
      <cdr:y>0.29783</cdr:y>
    </cdr:from>
    <cdr:to>
      <cdr:x>0.96974</cdr:x>
      <cdr:y>0.35349</cdr:y>
    </cdr:to>
    <cdr:sp macro="" textlink="">
      <cdr:nvSpPr>
        <cdr:cNvPr id="64" name="TextBox 1"/>
        <cdr:cNvSpPr txBox="1"/>
      </cdr:nvSpPr>
      <cdr:spPr>
        <a:xfrm xmlns:a="http://schemas.openxmlformats.org/drawingml/2006/main">
          <a:off x="8902176" y="1514352"/>
          <a:ext cx="1118366" cy="283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latin typeface="Palatino Linotype" panose="02040502050505030304" pitchFamily="18" charset="0"/>
            </a:rPr>
            <a:t>526 241,6</a:t>
          </a:r>
          <a:endParaRPr lang="ru-RU" sz="1600" b="1" dirty="0" smtClean="0">
            <a:latin typeface="Palatino Linotype" panose="02040502050505030304" pitchFamily="18" charset="0"/>
          </a:endParaRPr>
        </a:p>
        <a:p xmlns:a="http://schemas.openxmlformats.org/drawingml/2006/main">
          <a:endParaRPr lang="ru-RU" sz="1600" b="1" dirty="0">
            <a:latin typeface="Palatino Linotype" panose="02040502050505030304" pitchFamily="18" charset="0"/>
          </a:endParaRPr>
        </a:p>
      </cdr:txBody>
    </cdr:sp>
  </cdr:relSizeAnchor>
  <cdr:relSizeAnchor xmlns:cdr="http://schemas.openxmlformats.org/drawingml/2006/chartDrawing">
    <cdr:from>
      <cdr:x>0.49676</cdr:x>
      <cdr:y>0.21321</cdr:y>
    </cdr:from>
    <cdr:to>
      <cdr:x>0.59539</cdr:x>
      <cdr:y>0.28627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33118" y="1084100"/>
          <a:ext cx="1019167" cy="3714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/>
            <a:t>632 360,0</a:t>
          </a:r>
          <a:endParaRPr lang="ru-RU" sz="16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0.82912</cdr:x>
      <cdr:y>0.01358</cdr:y>
    </cdr:from>
    <cdr:to>
      <cdr:x>0.97317</cdr:x>
      <cdr:y>0.07321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9050843" y="81657"/>
          <a:ext cx="1572479" cy="358557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0.86624</cdr:x>
      <cdr:y>0.01542</cdr:y>
    </cdr:from>
    <cdr:to>
      <cdr:x>0.99749</cdr:x>
      <cdr:y>0.0771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28792" y="72008"/>
          <a:ext cx="108012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0.8616</cdr:x>
      <cdr:y>0</cdr:y>
    </cdr:from>
    <cdr:to>
      <cdr:x>0.97271</cdr:x>
      <cdr:y>0.0771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331074" y="-1312193"/>
          <a:ext cx="1203308" cy="4077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ru-RU" sz="1600" dirty="0" smtClean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rPr>
            <a:t>       (по долям</a:t>
          </a:r>
          <a:r>
            <a:rPr lang="ru-RU" sz="160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rPr>
            <a:t>)</a:t>
          </a:r>
          <a:endParaRPr lang="ru-RU" sz="1600" dirty="0">
            <a:solidFill>
              <a:schemeClr val="accent5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anose="02040502050505030304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0.756</cdr:x>
      <cdr:y>0.44042</cdr:y>
    </cdr:from>
    <cdr:to>
      <cdr:x>0.7694</cdr:x>
      <cdr:y>0.44079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 flipV="1">
          <a:off x="8274407" y="2237592"/>
          <a:ext cx="146623" cy="1879"/>
        </a:xfrm>
        <a:prstGeom xmlns:a="http://schemas.openxmlformats.org/drawingml/2006/main" prst="line">
          <a:avLst/>
        </a:prstGeom>
        <a:ln xmlns:a="http://schemas.openxmlformats.org/drawingml/2006/main">
          <a:tailEnd type="diamond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0.74567</cdr:x>
      <cdr:y>0.44071</cdr:y>
    </cdr:from>
    <cdr:to>
      <cdr:x>0.75674</cdr:x>
      <cdr:y>0.44071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8161378" y="2239070"/>
          <a:ext cx="121094" cy="0"/>
        </a:xfrm>
        <a:prstGeom xmlns:a="http://schemas.openxmlformats.org/drawingml/2006/main" prst="line">
          <a:avLst/>
        </a:prstGeom>
        <a:ln xmlns:a="http://schemas.openxmlformats.org/drawingml/2006/main">
          <a:tailEnd type="diamond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32C06-B825-4C6B-AA59-271F2737DC57}" type="datetimeFigureOut">
              <a:rPr lang="ru-RU" smtClean="0"/>
              <a:t>20.01.2020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54C25-816F-47BB-8EE8-CC03D7D462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4288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899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7752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54C25-816F-47BB-8EE8-CC03D7D46282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5835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220405-C40C-45C8-9EC5-31C93BD49D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1565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54C25-816F-47BB-8EE8-CC03D7D46282}" type="slidenum">
              <a:rPr lang="ru-RU" smtClean="0"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8545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t>20.01.2020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t>20.01.2020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t>20.01.2020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t>20.01.2020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3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t>20.01.2020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t>20.01.2020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t>20.01.2020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t>20.01.2020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t>20.01.2020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t>20.01.2020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t>20.01.2020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71DF46F-7A10-4122-9EB7-CDEBB22ABA78}" type="datetimeFigureOut">
              <a:rPr lang="ru-RU" smtClean="0"/>
              <a:t>20.01.2020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08190CE-C101-4A9B-A32A-F4FBDC33523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4650" y="243112"/>
            <a:ext cx="3895963" cy="856983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Финансовое управление </a:t>
            </a: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ru-RU" sz="1400" i="1" dirty="0" smtClean="0">
                <a:solidFill>
                  <a:schemeClr val="tx2">
                    <a:lumMod val="7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Администрации Усть-Большерецкого 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муниципального района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7017" y="2152481"/>
            <a:ext cx="10383715" cy="2597543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ПРОЕКТ БЮДЖЕТА УСТЬ-БОЛЬШЕРЕЦКОГО МУНИЦИПАЛЬНОГО РАЙОНА </a:t>
            </a:r>
          </a:p>
          <a:p>
            <a:pPr algn="r">
              <a:spcBef>
                <a:spcPts val="0"/>
              </a:spcBef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 2020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ГОД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 НА ПЛАНОВЫЙ ПЕРИОД </a:t>
            </a:r>
          </a:p>
          <a:p>
            <a:pPr algn="r">
              <a:spcBef>
                <a:spcPts val="0"/>
              </a:spcBef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2021 И 2022 ГОДОВ</a:t>
            </a:r>
            <a:endParaRPr lang="ru-RU" sz="3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859296" y="1158359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8855631" y="1073203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859295" y="6054209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859297" y="5968484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69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1163" y="81648"/>
            <a:ext cx="10959313" cy="65227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Объёмы поступлений налоговых доходов на 2018 - 2022 годов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graphicFrame>
        <p:nvGraphicFramePr>
          <p:cNvPr id="9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1852208"/>
              </p:ext>
            </p:extLst>
          </p:nvPr>
        </p:nvGraphicFramePr>
        <p:xfrm>
          <a:off x="729336" y="1649470"/>
          <a:ext cx="10414235" cy="3703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49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88853"/>
                <a:gridCol w="16131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955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28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5890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835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Palatino Linotype" panose="02040502050505030304" pitchFamily="18" charset="0"/>
                        </a:rPr>
                        <a:t>Наименование показателя</a:t>
                      </a:r>
                      <a:endParaRPr lang="ru-RU" sz="12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2018 год (факт)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2019 год (план)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2020 год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2021 год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2022</a:t>
                      </a:r>
                      <a:r>
                        <a:rPr lang="ru-RU" sz="1200" baseline="0" dirty="0" smtClean="0"/>
                        <a:t> год</a:t>
                      </a:r>
                      <a:endParaRPr lang="ru-RU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5407">
                <a:tc>
                  <a:txBody>
                    <a:bodyPr/>
                    <a:lstStyle/>
                    <a:p>
                      <a:pPr algn="l"/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Налоговые доходы - всего,</a:t>
                      </a:r>
                    </a:p>
                    <a:p>
                      <a:pPr algn="l"/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в том числе: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347 074,7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294 608,0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+mn-lt"/>
                        </a:rPr>
                        <a:t>481 207,0</a:t>
                      </a:r>
                      <a:endParaRPr lang="ru-RU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502 931,0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+mn-lt"/>
                        </a:rPr>
                        <a:t>492 535,0</a:t>
                      </a:r>
                      <a:endParaRPr lang="ru-RU" sz="1000" b="1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55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Налог на прибыль организаций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25 </a:t>
                      </a:r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551,9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27 650,0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n-lt"/>
                        </a:rPr>
                        <a:t>30 410,0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33 </a:t>
                      </a:r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460,0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36 </a:t>
                      </a:r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000,0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28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Налог на доходы физических лиц 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210 </a:t>
                      </a:r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139,4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162 474,0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n-lt"/>
                        </a:rPr>
                        <a:t>283  932,0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274 </a:t>
                      </a:r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166,0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295 </a:t>
                      </a:r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000,0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540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13682,3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11 630,0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n-lt"/>
                        </a:rPr>
                        <a:t>17 200,0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19 </a:t>
                      </a:r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600,0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20 </a:t>
                      </a:r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400,0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761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Единый налог на вмененный</a:t>
                      </a:r>
                      <a:r>
                        <a:rPr lang="ru-RU" sz="1000" baseline="0" dirty="0" smtClean="0">
                          <a:latin typeface="Palatino Linotype" panose="02040502050505030304" pitchFamily="18" charset="0"/>
                        </a:rPr>
                        <a:t> доход для отдельных видов деятельности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6942,1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6 800,0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n-lt"/>
                        </a:rPr>
                        <a:t>6 750,0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6 </a:t>
                      </a:r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680,0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6 </a:t>
                      </a:r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000,0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5761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Единый</a:t>
                      </a:r>
                      <a:r>
                        <a:rPr lang="ru-RU" sz="1000" baseline="0" dirty="0" smtClean="0">
                          <a:latin typeface="Palatino Linotype" panose="02040502050505030304" pitchFamily="18" charset="0"/>
                        </a:rPr>
                        <a:t> сельскохозяйственный налог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73 030,8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70 034,0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n-lt"/>
                        </a:rPr>
                        <a:t>105 000,0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130 </a:t>
                      </a:r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000,0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95 </a:t>
                      </a:r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000,0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5761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Налог на имущество организаций 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15 </a:t>
                      </a:r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450,3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14 125,0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n-lt"/>
                        </a:rPr>
                        <a:t>36 000,0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37 </a:t>
                      </a:r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000,0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38 </a:t>
                      </a:r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000,0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28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Земельный налог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313,1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395,0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n-lt"/>
                        </a:rPr>
                        <a:t>315,0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325,0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335,0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28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ГОСУДАРСТВЕННАЯ ПОШЛИНА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1 </a:t>
                      </a:r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787,5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1 500,0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n-lt"/>
                        </a:rPr>
                        <a:t>1 600,0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1 </a:t>
                      </a:r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700,0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1 </a:t>
                      </a:r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800,0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889435" y="1151819"/>
            <a:ext cx="1565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тыс. рублей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15760" y="59874"/>
            <a:ext cx="987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9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 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755780" y="953628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8752114" y="886408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80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257" y="90097"/>
            <a:ext cx="8229600" cy="666229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Основные налоговые доходы местного бюджета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568361"/>
              </p:ext>
            </p:extLst>
          </p:nvPr>
        </p:nvGraphicFramePr>
        <p:xfrm>
          <a:off x="516070" y="853781"/>
          <a:ext cx="10635816" cy="5392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612315" y="90097"/>
            <a:ext cx="11977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10 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820227" y="1151315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тыс. рублей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755780" y="801147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8752114" y="727788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38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780" y="272614"/>
            <a:ext cx="11061814" cy="55679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Объёмы поступлений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неналоговых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доходов на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2018 - 2022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годов</a:t>
            </a:r>
          </a:p>
        </p:txBody>
      </p:sp>
      <p:graphicFrame>
        <p:nvGraphicFramePr>
          <p:cNvPr id="10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734288"/>
              </p:ext>
            </p:extLst>
          </p:nvPr>
        </p:nvGraphicFramePr>
        <p:xfrm>
          <a:off x="728282" y="1718546"/>
          <a:ext cx="10716549" cy="2884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394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793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4572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2143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7889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77209"/>
              </a:tblGrid>
              <a:tr h="22455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Palatino Linotype" panose="02040502050505030304" pitchFamily="18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2018 год  (факт)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2019 год (план)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2020 год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2021 год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2022 год</a:t>
                      </a:r>
                      <a:endParaRPr lang="ru-RU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5642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Palatino Linotype" panose="02040502050505030304" pitchFamily="18" charset="0"/>
                        </a:rPr>
                        <a:t>НЕНАЛОГОВЫЕ ДОХОДЫ - всего, в том числе:</a:t>
                      </a:r>
                      <a:endParaRPr lang="ru-RU" sz="1000" b="1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28 </a:t>
                      </a:r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046,6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35 398,0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38 </a:t>
                      </a:r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510,0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38 </a:t>
                      </a:r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726,0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39 </a:t>
                      </a:r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125,0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886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11 </a:t>
                      </a:r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460,2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8 841,0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11 </a:t>
                      </a:r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600,0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11 </a:t>
                      </a:r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600,0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11 </a:t>
                      </a:r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600,0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048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ПЛАТЕЖИ ПРИ ПОЛЬЗОВАНИИ ПРИРОДНЫМИ РЕСУРСАМИ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1 </a:t>
                      </a:r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455,2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495,0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495,0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495,0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495,0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323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4 </a:t>
                      </a:r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479,5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20 352,0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20 </a:t>
                      </a:r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710,0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20 </a:t>
                      </a:r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921,0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21 </a:t>
                      </a:r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315,0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613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2 </a:t>
                      </a:r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808,6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0,0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+mn-lt"/>
                        </a:rPr>
                        <a:t>0,0</a:t>
                      </a:r>
                      <a:endParaRPr lang="ru-RU" sz="10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+mn-lt"/>
                        </a:rPr>
                        <a:t>0,0</a:t>
                      </a:r>
                      <a:endParaRPr lang="ru-RU" sz="10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+mn-lt"/>
                        </a:rPr>
                        <a:t>0,0</a:t>
                      </a:r>
                      <a:endParaRPr lang="ru-RU" sz="1000" b="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256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ШТРАФЫ, САНКЦИИ, ВОЗМЕЩЕНИЕ УЩЕРБА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7 </a:t>
                      </a:r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842,2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5 710,0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5 </a:t>
                      </a:r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705,0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5 </a:t>
                      </a:r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710,0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5 </a:t>
                      </a:r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715,0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564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Прочие неналоговые доходы бюджетов субъектов Российской Федерации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0,9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Palatino Linotype" panose="02040502050505030304" pitchFamily="18" charset="0"/>
                        </a:rPr>
                        <a:t>0,0</a:t>
                      </a:r>
                      <a:endParaRPr lang="ru-RU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n-lt"/>
                        </a:rPr>
                        <a:t>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n-lt"/>
                        </a:rPr>
                        <a:t>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n-lt"/>
                        </a:rPr>
                        <a:t>0,0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878936" y="1110355"/>
            <a:ext cx="1565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тыс. рублей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65301" y="46285"/>
            <a:ext cx="11977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11 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755780" y="953628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752114" y="886408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669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780" y="90097"/>
            <a:ext cx="10515600" cy="69231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Структура доходов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местного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бюджета</a:t>
            </a:r>
            <a:b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на 2020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год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и плановый период 2021 и 2022 годов (по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долям)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595017028"/>
              </p:ext>
            </p:extLst>
          </p:nvPr>
        </p:nvGraphicFramePr>
        <p:xfrm>
          <a:off x="609600" y="2124075"/>
          <a:ext cx="3524250" cy="2314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116851567"/>
              </p:ext>
            </p:extLst>
          </p:nvPr>
        </p:nvGraphicFramePr>
        <p:xfrm>
          <a:off x="4610099" y="2124075"/>
          <a:ext cx="3524251" cy="3609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2454887283"/>
              </p:ext>
            </p:extLst>
          </p:nvPr>
        </p:nvGraphicFramePr>
        <p:xfrm>
          <a:off x="8591550" y="2047874"/>
          <a:ext cx="3171825" cy="231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612315" y="90097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12 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755780" y="982091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752114" y="886408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356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4445616"/>
              </p:ext>
            </p:extLst>
          </p:nvPr>
        </p:nvGraphicFramePr>
        <p:xfrm>
          <a:off x="877153" y="1459092"/>
          <a:ext cx="10333233" cy="5084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388471" y="111179"/>
            <a:ext cx="11015932" cy="7963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Распределение межбюджетных трансфертов из краевого бюджета бюджету </a:t>
            </a:r>
            <a:r>
              <a:rPr lang="ru-RU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Усть</a:t>
            </a: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-Большерецкого муниципального района</a:t>
            </a:r>
            <a:endParaRPr 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755780" y="966479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752114" y="886408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820227" y="1151315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т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ыс. рублей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035009" y="90095"/>
            <a:ext cx="11881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t>13 СЛАЙД 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496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6973" y="128459"/>
            <a:ext cx="8229600" cy="59932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Динамика расходов местного бюджета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12315" y="90097"/>
            <a:ext cx="11977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t>  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t>14 СЛАЙД 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70132" y="1092699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тыс. рублей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755780" y="801147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752114" y="727788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6531332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068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6883" y="-47475"/>
            <a:ext cx="9038387" cy="890698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Структура расходов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местного бюджета в 2020-2022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годах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по разделам классификации  расходов бюджета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757083"/>
              </p:ext>
            </p:extLst>
          </p:nvPr>
        </p:nvGraphicFramePr>
        <p:xfrm>
          <a:off x="755780" y="727788"/>
          <a:ext cx="10916204" cy="6013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12315" y="90097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15 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755780" y="801147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8752114" y="727788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70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4344" y="90097"/>
            <a:ext cx="10477542" cy="89994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Структура расходов местного бюджета на 2020 год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по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разделам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классификации расходов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бюджетов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3725996"/>
              </p:ext>
            </p:extLst>
          </p:nvPr>
        </p:nvGraphicFramePr>
        <p:xfrm>
          <a:off x="1075978" y="1294940"/>
          <a:ext cx="10829883" cy="52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612315" y="90097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16 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755780" y="953628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752114" y="877616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33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1263575" y="2787834"/>
            <a:ext cx="2873525" cy="2863693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Овал 26"/>
          <p:cNvSpPr/>
          <p:nvPr/>
        </p:nvSpPr>
        <p:spPr>
          <a:xfrm>
            <a:off x="8048625" y="1783083"/>
            <a:ext cx="2857500" cy="292998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4691844" y="2240835"/>
            <a:ext cx="2598761" cy="2611517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74211" y="70559"/>
            <a:ext cx="9432758" cy="90027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Расходы на социально-культурную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сферу в общем 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объеме расходов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977331" y="3588793"/>
            <a:ext cx="1381320" cy="1346176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723 411,6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62,8%</a:t>
            </a:r>
          </a:p>
          <a:p>
            <a:pPr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295900" y="3023524"/>
            <a:ext cx="1390650" cy="1238357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4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730 448,7</a:t>
            </a:r>
          </a:p>
          <a:p>
            <a:pPr algn="ctr"/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65,7%</a:t>
            </a:r>
            <a:endParaRPr lang="ru-RU" sz="1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26817" y="5785878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Palatino Linotype" panose="02040502050505030304" pitchFamily="18" charset="0"/>
              </a:rPr>
              <a:t>2020 </a:t>
            </a:r>
            <a:r>
              <a:rPr lang="ru-RU" b="1" dirty="0">
                <a:latin typeface="Palatino Linotype" panose="02040502050505030304" pitchFamily="18" charset="0"/>
              </a:rPr>
              <a:t>год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73485" y="4934969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Palatino Linotype" panose="02040502050505030304" pitchFamily="18" charset="0"/>
              </a:rPr>
              <a:t>2021 </a:t>
            </a:r>
            <a:r>
              <a:rPr lang="ru-RU" b="1" dirty="0">
                <a:latin typeface="Palatino Linotype" panose="02040502050505030304" pitchFamily="18" charset="0"/>
              </a:rPr>
              <a:t>год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039906" y="4758644"/>
            <a:ext cx="1131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Palatino Linotype" panose="02040502050505030304" pitchFamily="18" charset="0"/>
              </a:rPr>
              <a:t>2022 </a:t>
            </a:r>
            <a:r>
              <a:rPr lang="ru-RU" b="1" dirty="0">
                <a:latin typeface="Palatino Linotype" panose="02040502050505030304" pitchFamily="18" charset="0"/>
              </a:rPr>
              <a:t>год</a:t>
            </a:r>
          </a:p>
        </p:txBody>
      </p:sp>
      <p:sp>
        <p:nvSpPr>
          <p:cNvPr id="15" name="Овал 14"/>
          <p:cNvSpPr/>
          <p:nvPr/>
        </p:nvSpPr>
        <p:spPr>
          <a:xfrm>
            <a:off x="1206590" y="1992627"/>
            <a:ext cx="207640" cy="216024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500000" scaled="1"/>
            <a:tileRect/>
          </a:gra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528638" y="1931362"/>
            <a:ext cx="15440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Palatino Linotype" panose="02040502050505030304" pitchFamily="18" charset="0"/>
              </a:rPr>
              <a:t>Всего расходы</a:t>
            </a:r>
            <a:endParaRPr lang="ru-RU" sz="1600" dirty="0">
              <a:latin typeface="Palatino Linotype" panose="02040502050505030304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1206590" y="1502792"/>
            <a:ext cx="207640" cy="240777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535076" y="1444529"/>
            <a:ext cx="4854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Palatino Linotype" panose="02040502050505030304" pitchFamily="18" charset="0"/>
              </a:rPr>
              <a:t>Расходы на социально-культурную сферу</a:t>
            </a:r>
          </a:p>
        </p:txBody>
      </p:sp>
      <p:sp>
        <p:nvSpPr>
          <p:cNvPr id="23" name="Овал 22"/>
          <p:cNvSpPr/>
          <p:nvPr/>
        </p:nvSpPr>
        <p:spPr>
          <a:xfrm>
            <a:off x="8842075" y="2698918"/>
            <a:ext cx="1397300" cy="1206332"/>
          </a:xfrm>
          <a:prstGeom prst="ellipse">
            <a:avLst/>
          </a:prstGeom>
          <a:gradFill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r="100000" b="100000"/>
            </a:path>
          </a:gradFill>
          <a:ln>
            <a:solidFill>
              <a:schemeClr val="accent4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688 578,7</a:t>
            </a:r>
          </a:p>
          <a:p>
            <a:pPr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65,1%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612315" y="1117942"/>
            <a:ext cx="12522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тыс. рублей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612315" y="90097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17 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8752114" y="886408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755780" y="953628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00226" y="3248075"/>
            <a:ext cx="1800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1 152 077,0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72100" y="2698918"/>
            <a:ext cx="1314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1 112 217,9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42075" y="2240835"/>
            <a:ext cx="1486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1 057 901,6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32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780" y="155134"/>
            <a:ext cx="11268825" cy="5726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Расходы на социально-культурную сферу в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2020 году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5727398"/>
              </p:ext>
            </p:extLst>
          </p:nvPr>
        </p:nvGraphicFramePr>
        <p:xfrm>
          <a:off x="755780" y="1246287"/>
          <a:ext cx="10820011" cy="5289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85850" y="1246287"/>
            <a:ext cx="12522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тыс. рублей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12315" y="90097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18 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755780" y="801147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752114" y="727788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40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9156" y="245328"/>
            <a:ext cx="8683348" cy="657031"/>
          </a:xfrm>
        </p:spPr>
        <p:txBody>
          <a:bodyPr/>
          <a:lstStyle/>
          <a:p>
            <a:r>
              <a:rPr lang="ru-RU" sz="3200" b="1" dirty="0"/>
              <a:t>Бюджет для </a:t>
            </a:r>
            <a:r>
              <a:rPr lang="ru-RU" sz="3200" b="1" dirty="0" smtClean="0"/>
              <a:t>граждан – что это такое?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7366" y="1457864"/>
            <a:ext cx="10688128" cy="35023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«Бюджет для граждан</a:t>
            </a:r>
            <a:r>
              <a:rPr lang="ru-RU" b="1" dirty="0" smtClean="0">
                <a:solidFill>
                  <a:schemeClr val="tx1"/>
                </a:solidFill>
                <a:latin typeface="+mn-lt"/>
              </a:rPr>
              <a:t>»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- аналитический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документ, разрабатываемый в целях предоставления гражданам актуальной информации о проекте бюджета </a:t>
            </a:r>
            <a:r>
              <a:rPr lang="ru-RU" dirty="0" err="1" smtClean="0">
                <a:solidFill>
                  <a:schemeClr val="tx1"/>
                </a:solidFill>
                <a:latin typeface="+mn-lt"/>
              </a:rPr>
              <a:t>Усть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-Большерецкого муниципального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района, в формате доступном для широкого круга пользователей. В представленной информации отражено положение бюджета на предстоящий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2020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год и плановый период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2021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и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2022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г.г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. </a:t>
            </a:r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	«Бюджет для граждан» создан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для обеспечения прозрачности и открытости бюджетного процесса в нашем районе</a:t>
            </a:r>
            <a:r>
              <a:rPr lang="ru-RU" dirty="0" smtClean="0">
                <a:solidFill>
                  <a:schemeClr val="tx1"/>
                </a:solidFill>
                <a:latin typeface="+mn-lt"/>
                <a:cs typeface="Angsana New" pitchFamily="18" charset="-34"/>
              </a:rPr>
              <a:t>.</a:t>
            </a:r>
            <a:endParaRPr lang="ru-RU" dirty="0">
              <a:solidFill>
                <a:schemeClr val="tx1"/>
              </a:solidFill>
              <a:latin typeface="+mn-lt"/>
              <a:cs typeface="Angsana New" pitchFamily="18" charset="-34"/>
            </a:endParaRPr>
          </a:p>
          <a:p>
            <a:endParaRPr lang="ru-RU" sz="18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859297" y="1063109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855631" y="977953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917115" y="90097"/>
            <a:ext cx="987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 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1 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23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192" y="42943"/>
            <a:ext cx="10898155" cy="111084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Структура </a:t>
            </a: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межбюджетных трансфертов местным бюджетам городских и сельских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поселений в 2019-2022 годах</a:t>
            </a:r>
            <a:endParaRPr lang="ru-RU" sz="1800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11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397534"/>
              </p:ext>
            </p:extLst>
          </p:nvPr>
        </p:nvGraphicFramePr>
        <p:xfrm>
          <a:off x="1591407" y="1937560"/>
          <a:ext cx="8886697" cy="2868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98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626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093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074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074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242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 год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7877"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47 779,0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66 </a:t>
                      </a:r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421,1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66 727,0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61 326,8	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6882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23 352,9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19 </a:t>
                      </a:r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336,5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19 </a:t>
                      </a:r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279,1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19 </a:t>
                      </a:r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339,7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53915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МБТ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48 320,8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44 </a:t>
                      </a:r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817,2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42 </a:t>
                      </a:r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804,1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43 </a:t>
                      </a:r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049,1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45942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119 452,7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130 574,8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128 </a:t>
                      </a:r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810,2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123 </a:t>
                      </a:r>
                      <a:r>
                        <a:rPr lang="ru-RU" sz="1800" b="0" i="0" u="none" strike="noStrike" dirty="0" smtClean="0">
                          <a:effectLst/>
                          <a:latin typeface="+mn-lt"/>
                        </a:rPr>
                        <a:t>715,6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95381" y="1534465"/>
            <a:ext cx="12522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тыс. рублей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12315" y="90097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19 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783771" y="1225336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780105" y="1138334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18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100" y="62105"/>
            <a:ext cx="10972800" cy="671320"/>
          </a:xfr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Зачем формировать и исполнять бюджет по программам?</a:t>
            </a:r>
            <a:endParaRPr 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7100" y="1663925"/>
            <a:ext cx="11024050" cy="387608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/>
              </a:rPr>
              <a:t>	</a:t>
            </a:r>
            <a:r>
              <a:rPr lang="ru-RU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Преимуществом </a:t>
            </a:r>
            <a:r>
              <a:rPr lang="ru-RU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программного бюджета является распределение расходов не </a:t>
            </a:r>
            <a:r>
              <a:rPr lang="ru-RU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по ведомственному </a:t>
            </a:r>
            <a:r>
              <a:rPr lang="ru-RU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принципу, а по </a:t>
            </a:r>
            <a:r>
              <a:rPr lang="ru-RU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программам. Государственная </a:t>
            </a:r>
            <a:r>
              <a:rPr lang="ru-RU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программа имеет цель, задачи </a:t>
            </a:r>
            <a:r>
              <a:rPr lang="ru-RU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и показатели </a:t>
            </a:r>
            <a:r>
              <a:rPr lang="ru-RU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эффективности, которые отражают степень их достижения (решения), то </a:t>
            </a:r>
            <a:r>
              <a:rPr lang="ru-RU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есть действия </a:t>
            </a:r>
            <a:r>
              <a:rPr lang="ru-RU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и бюджетные средства направлены на достижение заданного результата</a:t>
            </a:r>
            <a:r>
              <a:rPr lang="ru-RU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	При </a:t>
            </a:r>
            <a:r>
              <a:rPr lang="ru-RU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этом значение показателей является индикатором по данному </a:t>
            </a:r>
            <a:r>
              <a:rPr lang="ru-RU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направлению деятельности </a:t>
            </a:r>
            <a:r>
              <a:rPr lang="ru-RU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и сигнализирует о плохом или хорошем результате, необходимости </a:t>
            </a:r>
            <a:r>
              <a:rPr lang="ru-RU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принятия новых </a:t>
            </a:r>
            <a:r>
              <a:rPr lang="ru-RU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решений.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26719" y="113519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20 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755780" y="905922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752114" y="823038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29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281" y="8181"/>
            <a:ext cx="10972800" cy="805116"/>
          </a:xfr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Динамика программных расходов бюджета </a:t>
            </a:r>
            <a:b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Усть</a:t>
            </a: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-Большерецкого муниципального района</a:t>
            </a:r>
            <a:endParaRPr 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26719" y="175822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21 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755780" y="905922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752114" y="832563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val="2739129123"/>
              </p:ext>
            </p:extLst>
          </p:nvPr>
        </p:nvGraphicFramePr>
        <p:xfrm>
          <a:off x="1108806" y="1404308"/>
          <a:ext cx="10944961" cy="5080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0612315" y="1096531"/>
            <a:ext cx="12522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тыс. рублей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493808" y="3487262"/>
            <a:ext cx="2237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Palatino Linotype" panose="02040502050505030304" pitchFamily="18" charset="0"/>
              </a:rPr>
              <a:t>Доля </a:t>
            </a:r>
            <a:r>
              <a:rPr lang="ru-RU" sz="1200" dirty="0">
                <a:latin typeface="Palatino Linotype" panose="02040502050505030304" pitchFamily="18" charset="0"/>
              </a:rPr>
              <a:t>программных расходов в общем объеме расходов </a:t>
            </a:r>
          </a:p>
        </p:txBody>
      </p:sp>
      <p:graphicFrame>
        <p:nvGraphicFramePr>
          <p:cNvPr id="1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175439"/>
              </p:ext>
            </p:extLst>
          </p:nvPr>
        </p:nvGraphicFramePr>
        <p:xfrm>
          <a:off x="2217964" y="3956881"/>
          <a:ext cx="6534150" cy="1272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7905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450" y="261570"/>
            <a:ext cx="11011163" cy="700556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Муниципальные программы Усть-Большерецкого </a:t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муниципального района на 2020-2022 годы </a:t>
            </a: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0047136"/>
              </p:ext>
            </p:extLst>
          </p:nvPr>
        </p:nvGraphicFramePr>
        <p:xfrm>
          <a:off x="556846" y="1188571"/>
          <a:ext cx="10972800" cy="4807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931">
                  <a:extLst>
                    <a:ext uri="{9D8B030D-6E8A-4147-A177-3AD203B41FA5}">
                      <a16:colId xmlns="" xmlns:a16="http://schemas.microsoft.com/office/drawing/2014/main" val="362266838"/>
                    </a:ext>
                  </a:extLst>
                </a:gridCol>
                <a:gridCol w="7675685">
                  <a:extLst>
                    <a:ext uri="{9D8B030D-6E8A-4147-A177-3AD203B41FA5}">
                      <a16:colId xmlns="" xmlns:a16="http://schemas.microsoft.com/office/drawing/2014/main" val="2997573379"/>
                    </a:ext>
                  </a:extLst>
                </a:gridCol>
                <a:gridCol w="975946">
                  <a:extLst>
                    <a:ext uri="{9D8B030D-6E8A-4147-A177-3AD203B41FA5}">
                      <a16:colId xmlns="" xmlns:a16="http://schemas.microsoft.com/office/drawing/2014/main" val="1668693803"/>
                    </a:ext>
                  </a:extLst>
                </a:gridCol>
                <a:gridCol w="1189892">
                  <a:extLst>
                    <a:ext uri="{9D8B030D-6E8A-4147-A177-3AD203B41FA5}">
                      <a16:colId xmlns="" xmlns:a16="http://schemas.microsoft.com/office/drawing/2014/main" val="1110253511"/>
                    </a:ext>
                  </a:extLst>
                </a:gridCol>
                <a:gridCol w="747346">
                  <a:extLst>
                    <a:ext uri="{9D8B030D-6E8A-4147-A177-3AD203B41FA5}">
                      <a16:colId xmlns="" xmlns:a16="http://schemas.microsoft.com/office/drawing/2014/main" val="3602214359"/>
                    </a:ext>
                  </a:extLst>
                </a:gridCol>
              </a:tblGrid>
              <a:tr h="25336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2020 год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2021 год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2022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год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73102718"/>
                  </a:ext>
                </a:extLst>
              </a:tr>
              <a:tr h="38686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"Социальная поддержка населения Усть-Большерецкого муниципального района"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26554891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"Содействие занятости населения Усть-Большерецкого муниципального района"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095,0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03244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"Развитие образования в Усть-Большерецком муниципальном районе"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608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586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556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82191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"Управление муниципальными финансами Усть-Большерецкого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139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736943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"Развитие физической культуры и спорта в Усть-Большерецком муниципальном районе"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630671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"Развитие культуры в Усть-Большерецком районе"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628803903"/>
                  </a:ext>
                </a:extLst>
              </a:tr>
              <a:tr h="448957">
                <a:tc>
                  <a:txBody>
                    <a:bodyPr/>
                    <a:lstStyle/>
                    <a:p>
                      <a:pPr algn="ctr"/>
                      <a:r>
                        <a:rPr lang="ru-RU" sz="1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"Энергоэффективность, развитие энергетики и коммунального хозяйства, обеспечение жителей населенных пунктов Усть-Большерецкого муниципального района коммунальными услугами и услугами по благоустройству территорий"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589852792"/>
                  </a:ext>
                </a:extLst>
              </a:tr>
              <a:tr h="319657">
                <a:tc>
                  <a:txBody>
                    <a:bodyPr/>
                    <a:lstStyle/>
                    <a:p>
                      <a:pPr algn="ctr"/>
                      <a:r>
                        <a:rPr lang="ru-RU" sz="1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"Устойчивое развитие сельских территорий Усть-Большерецкого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97535475"/>
                  </a:ext>
                </a:extLst>
              </a:tr>
              <a:tr h="284671">
                <a:tc>
                  <a:txBody>
                    <a:bodyPr/>
                    <a:lstStyle/>
                    <a:p>
                      <a:pPr algn="ctr"/>
                      <a:r>
                        <a:rPr lang="ru-RU" sz="1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"Развитие некоммерческого сектора и малого и среднего бизнеса в Усть-Большерецком муниципальном районе"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666637"/>
                  </a:ext>
                </a:extLst>
              </a:tr>
              <a:tr h="388189">
                <a:tc>
                  <a:txBody>
                    <a:bodyPr/>
                    <a:lstStyle/>
                    <a:p>
                      <a:pPr algn="ctr"/>
                      <a:r>
                        <a:rPr lang="ru-RU" sz="1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"Поддержка развития сельского хозяйства, пищевой и перерабатывающей промышленности в Усть-Большерецком муниципальном районе"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080420532"/>
                  </a:ext>
                </a:extLst>
              </a:tr>
              <a:tr h="337257">
                <a:tc>
                  <a:txBody>
                    <a:bodyPr/>
                    <a:lstStyle/>
                    <a:p>
                      <a:pPr algn="ctr"/>
                      <a:r>
                        <a:rPr lang="ru-RU" sz="1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"Безопасный район"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330564503"/>
                  </a:ext>
                </a:extLst>
              </a:tr>
              <a:tr h="336430">
                <a:tc>
                  <a:txBody>
                    <a:bodyPr/>
                    <a:lstStyle/>
                    <a:p>
                      <a:pPr algn="ctr"/>
                      <a:r>
                        <a:rPr lang="ru-RU" sz="1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"Поддержка коренных малочисленных народов Севера, Сибири и Дальнего Востока, зарегистрированных и проживающих на территории Усть-Большерецкого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770597236"/>
                  </a:ext>
                </a:extLst>
              </a:tr>
              <a:tr h="246185">
                <a:tc>
                  <a:txBody>
                    <a:bodyPr/>
                    <a:lstStyle/>
                    <a:p>
                      <a:pPr algn="ctr"/>
                      <a:endParaRPr lang="ru-RU" sz="1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917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495,9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877 </a:t>
                      </a:r>
                      <a:r>
                        <a:rPr lang="ru-RU" sz="9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788,3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827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064,6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23194424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682748" y="175822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22 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04585" y="825822"/>
            <a:ext cx="14573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тыс. рублей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608504" y="905922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00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7286" y="90097"/>
            <a:ext cx="10972800" cy="637692"/>
          </a:xfrm>
        </p:spPr>
        <p:txBody>
          <a:bodyPr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Основные понятия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0746938"/>
              </p:ext>
            </p:extLst>
          </p:nvPr>
        </p:nvGraphicFramePr>
        <p:xfrm>
          <a:off x="755780" y="956868"/>
          <a:ext cx="10609385" cy="5538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12315" y="90097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 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2 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752114" y="727788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755780" y="801147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04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27788"/>
          </a:xfrm>
        </p:spPr>
        <p:txBody>
          <a:bodyPr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Бюджетная система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96680" y="1081354"/>
            <a:ext cx="10530255" cy="298939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3000">
                <a:schemeClr val="accent3">
                  <a:lumMod val="40000"/>
                  <a:lumOff val="60000"/>
                </a:schemeClr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Бюджетная система Российской Федерации </a:t>
            </a:r>
            <a:r>
              <a:rPr lang="ru-RU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– совокупность бюджетов всех уровней</a:t>
            </a:r>
            <a:endParaRPr lang="ru-RU" sz="1600" i="1" dirty="0">
              <a:solidFill>
                <a:schemeClr val="tx1">
                  <a:lumMod val="65000"/>
                  <a:lumOff val="35000"/>
                </a:schemeClr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612315" y="90097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3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 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755780" y="801147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8752114" y="727788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5"/>
          <p:cNvGrpSpPr/>
          <p:nvPr/>
        </p:nvGrpSpPr>
        <p:grpSpPr>
          <a:xfrm>
            <a:off x="1036951" y="1574197"/>
            <a:ext cx="5107903" cy="4764350"/>
            <a:chOff x="1073675" y="1380133"/>
            <a:chExt cx="3766359" cy="4199790"/>
          </a:xfrm>
        </p:grpSpPr>
        <p:sp>
          <p:nvSpPr>
            <p:cNvPr id="8" name="Полилиния 7"/>
            <p:cNvSpPr/>
            <p:nvPr/>
          </p:nvSpPr>
          <p:spPr>
            <a:xfrm>
              <a:off x="2178268" y="1380133"/>
              <a:ext cx="995201" cy="1143909"/>
            </a:xfrm>
            <a:custGeom>
              <a:avLst/>
              <a:gdLst>
                <a:gd name="connsiteX0" fmla="*/ 0 w 1143909"/>
                <a:gd name="connsiteY0" fmla="*/ 497601 h 995201"/>
                <a:gd name="connsiteX1" fmla="*/ 248800 w 1143909"/>
                <a:gd name="connsiteY1" fmla="*/ 0 h 995201"/>
                <a:gd name="connsiteX2" fmla="*/ 895109 w 1143909"/>
                <a:gd name="connsiteY2" fmla="*/ 0 h 995201"/>
                <a:gd name="connsiteX3" fmla="*/ 1143909 w 1143909"/>
                <a:gd name="connsiteY3" fmla="*/ 497601 h 995201"/>
                <a:gd name="connsiteX4" fmla="*/ 895109 w 1143909"/>
                <a:gd name="connsiteY4" fmla="*/ 995201 h 995201"/>
                <a:gd name="connsiteX5" fmla="*/ 248800 w 1143909"/>
                <a:gd name="connsiteY5" fmla="*/ 995201 h 995201"/>
                <a:gd name="connsiteX6" fmla="*/ 0 w 1143909"/>
                <a:gd name="connsiteY6" fmla="*/ 497601 h 995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3909" h="995201">
                  <a:moveTo>
                    <a:pt x="571954" y="0"/>
                  </a:moveTo>
                  <a:lnTo>
                    <a:pt x="1143909" y="216456"/>
                  </a:lnTo>
                  <a:lnTo>
                    <a:pt x="1143909" y="778745"/>
                  </a:lnTo>
                  <a:lnTo>
                    <a:pt x="571954" y="995201"/>
                  </a:lnTo>
                  <a:lnTo>
                    <a:pt x="0" y="778745"/>
                  </a:lnTo>
                  <a:lnTo>
                    <a:pt x="0" y="216456"/>
                  </a:lnTo>
                  <a:lnTo>
                    <a:pt x="571954" y="0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96996" tIns="220169" rIns="196996" bIns="220169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50" b="1" kern="1200" dirty="0" smtClean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Федеральный бюджет</a:t>
              </a:r>
              <a:endParaRPr lang="ru-RU" sz="1050" b="1" kern="1200" dirty="0">
                <a:solidFill>
                  <a:sysClr val="windowText" lastClr="000000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3265570" y="1380133"/>
              <a:ext cx="995201" cy="1143909"/>
            </a:xfrm>
            <a:custGeom>
              <a:avLst/>
              <a:gdLst>
                <a:gd name="connsiteX0" fmla="*/ 0 w 1143909"/>
                <a:gd name="connsiteY0" fmla="*/ 497601 h 995201"/>
                <a:gd name="connsiteX1" fmla="*/ 248800 w 1143909"/>
                <a:gd name="connsiteY1" fmla="*/ 0 h 995201"/>
                <a:gd name="connsiteX2" fmla="*/ 895109 w 1143909"/>
                <a:gd name="connsiteY2" fmla="*/ 0 h 995201"/>
                <a:gd name="connsiteX3" fmla="*/ 1143909 w 1143909"/>
                <a:gd name="connsiteY3" fmla="*/ 497601 h 995201"/>
                <a:gd name="connsiteX4" fmla="*/ 895109 w 1143909"/>
                <a:gd name="connsiteY4" fmla="*/ 995201 h 995201"/>
                <a:gd name="connsiteX5" fmla="*/ 248800 w 1143909"/>
                <a:gd name="connsiteY5" fmla="*/ 995201 h 995201"/>
                <a:gd name="connsiteX6" fmla="*/ 0 w 1143909"/>
                <a:gd name="connsiteY6" fmla="*/ 497601 h 995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3909" h="995201">
                  <a:moveTo>
                    <a:pt x="571954" y="0"/>
                  </a:moveTo>
                  <a:lnTo>
                    <a:pt x="1143909" y="216456"/>
                  </a:lnTo>
                  <a:lnTo>
                    <a:pt x="1143909" y="778745"/>
                  </a:lnTo>
                  <a:lnTo>
                    <a:pt x="571954" y="995201"/>
                  </a:lnTo>
                  <a:lnTo>
                    <a:pt x="0" y="778745"/>
                  </a:lnTo>
                  <a:lnTo>
                    <a:pt x="0" y="216456"/>
                  </a:lnTo>
                  <a:lnTo>
                    <a:pt x="571954" y="0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55086" tIns="178259" rIns="155086" bIns="178259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50" b="1" kern="1200" dirty="0" smtClean="0">
                  <a:solidFill>
                    <a:schemeClr val="tx1"/>
                  </a:solidFill>
                  <a:latin typeface="Calibri"/>
                  <a:ea typeface="+mn-ea"/>
                  <a:cs typeface="+mn-cs"/>
                </a:rPr>
                <a:t>Бюджеты государственных внебюджетных фондов РФ</a:t>
              </a:r>
              <a:endParaRPr lang="ru-RU" sz="1050" b="1" kern="1200" dirty="0">
                <a:solidFill>
                  <a:schemeClr val="tx1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2744458" y="2388981"/>
              <a:ext cx="995201" cy="1143909"/>
            </a:xfrm>
            <a:custGeom>
              <a:avLst/>
              <a:gdLst>
                <a:gd name="connsiteX0" fmla="*/ 0 w 1143909"/>
                <a:gd name="connsiteY0" fmla="*/ 497601 h 995201"/>
                <a:gd name="connsiteX1" fmla="*/ 248800 w 1143909"/>
                <a:gd name="connsiteY1" fmla="*/ 0 h 995201"/>
                <a:gd name="connsiteX2" fmla="*/ 895109 w 1143909"/>
                <a:gd name="connsiteY2" fmla="*/ 0 h 995201"/>
                <a:gd name="connsiteX3" fmla="*/ 1143909 w 1143909"/>
                <a:gd name="connsiteY3" fmla="*/ 497601 h 995201"/>
                <a:gd name="connsiteX4" fmla="*/ 895109 w 1143909"/>
                <a:gd name="connsiteY4" fmla="*/ 995201 h 995201"/>
                <a:gd name="connsiteX5" fmla="*/ 248800 w 1143909"/>
                <a:gd name="connsiteY5" fmla="*/ 995201 h 995201"/>
                <a:gd name="connsiteX6" fmla="*/ 0 w 1143909"/>
                <a:gd name="connsiteY6" fmla="*/ 497601 h 995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3909" h="995201">
                  <a:moveTo>
                    <a:pt x="571954" y="0"/>
                  </a:moveTo>
                  <a:lnTo>
                    <a:pt x="1143909" y="216456"/>
                  </a:lnTo>
                  <a:lnTo>
                    <a:pt x="1143909" y="778745"/>
                  </a:lnTo>
                  <a:lnTo>
                    <a:pt x="571954" y="995201"/>
                  </a:lnTo>
                  <a:lnTo>
                    <a:pt x="0" y="778745"/>
                  </a:lnTo>
                  <a:lnTo>
                    <a:pt x="0" y="216456"/>
                  </a:lnTo>
                  <a:lnTo>
                    <a:pt x="571954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196996" tIns="220169" rIns="196996" bIns="220169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50" b="1" kern="1200" dirty="0" smtClean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Бюджеты городов федерального значения</a:t>
              </a:r>
              <a:endParaRPr lang="ru-RU" sz="1050" b="1" kern="1200" dirty="0">
                <a:solidFill>
                  <a:sysClr val="windowText" lastClr="000000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1073675" y="3432058"/>
              <a:ext cx="995201" cy="1143909"/>
            </a:xfrm>
            <a:custGeom>
              <a:avLst/>
              <a:gdLst>
                <a:gd name="connsiteX0" fmla="*/ 0 w 1143909"/>
                <a:gd name="connsiteY0" fmla="*/ 497601 h 995201"/>
                <a:gd name="connsiteX1" fmla="*/ 248800 w 1143909"/>
                <a:gd name="connsiteY1" fmla="*/ 0 h 995201"/>
                <a:gd name="connsiteX2" fmla="*/ 895109 w 1143909"/>
                <a:gd name="connsiteY2" fmla="*/ 0 h 995201"/>
                <a:gd name="connsiteX3" fmla="*/ 1143909 w 1143909"/>
                <a:gd name="connsiteY3" fmla="*/ 497601 h 995201"/>
                <a:gd name="connsiteX4" fmla="*/ 895109 w 1143909"/>
                <a:gd name="connsiteY4" fmla="*/ 995201 h 995201"/>
                <a:gd name="connsiteX5" fmla="*/ 248800 w 1143909"/>
                <a:gd name="connsiteY5" fmla="*/ 995201 h 995201"/>
                <a:gd name="connsiteX6" fmla="*/ 0 w 1143909"/>
                <a:gd name="connsiteY6" fmla="*/ 497601 h 995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3909" h="995201">
                  <a:moveTo>
                    <a:pt x="571954" y="0"/>
                  </a:moveTo>
                  <a:lnTo>
                    <a:pt x="1143909" y="216456"/>
                  </a:lnTo>
                  <a:lnTo>
                    <a:pt x="1143909" y="778745"/>
                  </a:lnTo>
                  <a:lnTo>
                    <a:pt x="571954" y="995201"/>
                  </a:lnTo>
                  <a:lnTo>
                    <a:pt x="0" y="778745"/>
                  </a:lnTo>
                  <a:lnTo>
                    <a:pt x="0" y="216456"/>
                  </a:lnTo>
                  <a:lnTo>
                    <a:pt x="571954" y="0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55086" tIns="178259" rIns="155086" bIns="178259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50" b="1" kern="1200" dirty="0" smtClean="0">
                  <a:solidFill>
                    <a:schemeClr val="tx1"/>
                  </a:solidFill>
                  <a:latin typeface="Calibri"/>
                  <a:ea typeface="+mn-ea"/>
                  <a:cs typeface="+mn-cs"/>
                </a:rPr>
                <a:t>Бюджеты муниципальных районов</a:t>
              </a:r>
              <a:endParaRPr lang="ru-RU" sz="1050" b="1" kern="1200" dirty="0">
                <a:solidFill>
                  <a:schemeClr val="tx1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2210027" y="3405599"/>
              <a:ext cx="995201" cy="1143909"/>
            </a:xfrm>
            <a:custGeom>
              <a:avLst/>
              <a:gdLst>
                <a:gd name="connsiteX0" fmla="*/ 0 w 1143909"/>
                <a:gd name="connsiteY0" fmla="*/ 497601 h 995201"/>
                <a:gd name="connsiteX1" fmla="*/ 248800 w 1143909"/>
                <a:gd name="connsiteY1" fmla="*/ 0 h 995201"/>
                <a:gd name="connsiteX2" fmla="*/ 895109 w 1143909"/>
                <a:gd name="connsiteY2" fmla="*/ 0 h 995201"/>
                <a:gd name="connsiteX3" fmla="*/ 1143909 w 1143909"/>
                <a:gd name="connsiteY3" fmla="*/ 497601 h 995201"/>
                <a:gd name="connsiteX4" fmla="*/ 895109 w 1143909"/>
                <a:gd name="connsiteY4" fmla="*/ 995201 h 995201"/>
                <a:gd name="connsiteX5" fmla="*/ 248800 w 1143909"/>
                <a:gd name="connsiteY5" fmla="*/ 995201 h 995201"/>
                <a:gd name="connsiteX6" fmla="*/ 0 w 1143909"/>
                <a:gd name="connsiteY6" fmla="*/ 497601 h 995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3909" h="995201">
                  <a:moveTo>
                    <a:pt x="571954" y="0"/>
                  </a:moveTo>
                  <a:lnTo>
                    <a:pt x="1143909" y="216456"/>
                  </a:lnTo>
                  <a:lnTo>
                    <a:pt x="1143909" y="778745"/>
                  </a:lnTo>
                  <a:lnTo>
                    <a:pt x="571954" y="995201"/>
                  </a:lnTo>
                  <a:lnTo>
                    <a:pt x="0" y="778745"/>
                  </a:lnTo>
                  <a:lnTo>
                    <a:pt x="0" y="216456"/>
                  </a:lnTo>
                  <a:lnTo>
                    <a:pt x="571954" y="0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96996" tIns="220169" rIns="196996" bIns="220169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50" b="1" kern="1200" dirty="0" smtClean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Бюджеты городских округов</a:t>
              </a:r>
              <a:endParaRPr lang="ru-RU" sz="1050" b="1" kern="1200" dirty="0">
                <a:solidFill>
                  <a:sysClr val="windowText" lastClr="000000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3347230" y="3405599"/>
              <a:ext cx="995201" cy="1143909"/>
            </a:xfrm>
            <a:custGeom>
              <a:avLst/>
              <a:gdLst>
                <a:gd name="connsiteX0" fmla="*/ 0 w 1143909"/>
                <a:gd name="connsiteY0" fmla="*/ 497601 h 995201"/>
                <a:gd name="connsiteX1" fmla="*/ 248800 w 1143909"/>
                <a:gd name="connsiteY1" fmla="*/ 0 h 995201"/>
                <a:gd name="connsiteX2" fmla="*/ 895109 w 1143909"/>
                <a:gd name="connsiteY2" fmla="*/ 0 h 995201"/>
                <a:gd name="connsiteX3" fmla="*/ 1143909 w 1143909"/>
                <a:gd name="connsiteY3" fmla="*/ 497601 h 995201"/>
                <a:gd name="connsiteX4" fmla="*/ 895109 w 1143909"/>
                <a:gd name="connsiteY4" fmla="*/ 995201 h 995201"/>
                <a:gd name="connsiteX5" fmla="*/ 248800 w 1143909"/>
                <a:gd name="connsiteY5" fmla="*/ 995201 h 995201"/>
                <a:gd name="connsiteX6" fmla="*/ 0 w 1143909"/>
                <a:gd name="connsiteY6" fmla="*/ 497601 h 995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3909" h="995201">
                  <a:moveTo>
                    <a:pt x="571954" y="0"/>
                  </a:moveTo>
                  <a:lnTo>
                    <a:pt x="1143909" y="216456"/>
                  </a:lnTo>
                  <a:lnTo>
                    <a:pt x="1143909" y="778745"/>
                  </a:lnTo>
                  <a:lnTo>
                    <a:pt x="571954" y="995201"/>
                  </a:lnTo>
                  <a:lnTo>
                    <a:pt x="0" y="778745"/>
                  </a:lnTo>
                  <a:lnTo>
                    <a:pt x="0" y="216456"/>
                  </a:lnTo>
                  <a:lnTo>
                    <a:pt x="571954" y="0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55086" tIns="178259" rIns="155086" bIns="178259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50" b="1" kern="1200" dirty="0" smtClean="0">
                  <a:solidFill>
                    <a:schemeClr val="tx1"/>
                  </a:solidFill>
                  <a:latin typeface="Calibri"/>
                  <a:ea typeface="+mn-ea"/>
                  <a:cs typeface="+mn-cs"/>
                </a:rPr>
                <a:t>Бюджеты городских округов с </a:t>
              </a:r>
              <a:r>
                <a:rPr lang="ru-RU" sz="1050" b="1" kern="1200" dirty="0" err="1" smtClean="0">
                  <a:solidFill>
                    <a:schemeClr val="tx1"/>
                  </a:solidFill>
                  <a:latin typeface="Calibri"/>
                  <a:ea typeface="+mn-ea"/>
                  <a:cs typeface="+mn-cs"/>
                </a:rPr>
                <a:t>внутритерри-ториальным</a:t>
              </a:r>
              <a:r>
                <a:rPr lang="ru-RU" sz="1050" b="1" kern="1200" dirty="0" smtClean="0">
                  <a:solidFill>
                    <a:schemeClr val="tx1"/>
                  </a:solidFill>
                  <a:latin typeface="Calibri"/>
                  <a:ea typeface="+mn-ea"/>
                  <a:cs typeface="+mn-cs"/>
                </a:rPr>
                <a:t> делением </a:t>
              </a:r>
              <a:endParaRPr lang="ru-RU" sz="1050" b="1" kern="1200" dirty="0">
                <a:solidFill>
                  <a:schemeClr val="tx1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1629267" y="2388981"/>
              <a:ext cx="995201" cy="1143909"/>
            </a:xfrm>
            <a:custGeom>
              <a:avLst/>
              <a:gdLst>
                <a:gd name="connsiteX0" fmla="*/ 0 w 1143909"/>
                <a:gd name="connsiteY0" fmla="*/ 497601 h 995201"/>
                <a:gd name="connsiteX1" fmla="*/ 248800 w 1143909"/>
                <a:gd name="connsiteY1" fmla="*/ 0 h 995201"/>
                <a:gd name="connsiteX2" fmla="*/ 895109 w 1143909"/>
                <a:gd name="connsiteY2" fmla="*/ 0 h 995201"/>
                <a:gd name="connsiteX3" fmla="*/ 1143909 w 1143909"/>
                <a:gd name="connsiteY3" fmla="*/ 497601 h 995201"/>
                <a:gd name="connsiteX4" fmla="*/ 895109 w 1143909"/>
                <a:gd name="connsiteY4" fmla="*/ 995201 h 995201"/>
                <a:gd name="connsiteX5" fmla="*/ 248800 w 1143909"/>
                <a:gd name="connsiteY5" fmla="*/ 995201 h 995201"/>
                <a:gd name="connsiteX6" fmla="*/ 0 w 1143909"/>
                <a:gd name="connsiteY6" fmla="*/ 497601 h 995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3909" h="995201">
                  <a:moveTo>
                    <a:pt x="571954" y="0"/>
                  </a:moveTo>
                  <a:lnTo>
                    <a:pt x="1143909" y="216456"/>
                  </a:lnTo>
                  <a:lnTo>
                    <a:pt x="1143909" y="778745"/>
                  </a:lnTo>
                  <a:lnTo>
                    <a:pt x="571954" y="995201"/>
                  </a:lnTo>
                  <a:lnTo>
                    <a:pt x="0" y="778745"/>
                  </a:lnTo>
                  <a:lnTo>
                    <a:pt x="0" y="216456"/>
                  </a:lnTo>
                  <a:lnTo>
                    <a:pt x="571954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196996" tIns="220169" rIns="196996" bIns="220169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50" b="1" kern="1200" dirty="0" smtClean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Бюджеты субъектов РФ</a:t>
              </a:r>
              <a:endParaRPr lang="ru-RU" sz="1050" b="1" kern="1200" dirty="0">
                <a:solidFill>
                  <a:sysClr val="windowText" lastClr="000000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3844832" y="2388981"/>
              <a:ext cx="995202" cy="1143909"/>
            </a:xfrm>
            <a:custGeom>
              <a:avLst/>
              <a:gdLst>
                <a:gd name="connsiteX0" fmla="*/ 0 w 1143909"/>
                <a:gd name="connsiteY0" fmla="*/ 497601 h 995201"/>
                <a:gd name="connsiteX1" fmla="*/ 248800 w 1143909"/>
                <a:gd name="connsiteY1" fmla="*/ 0 h 995201"/>
                <a:gd name="connsiteX2" fmla="*/ 895109 w 1143909"/>
                <a:gd name="connsiteY2" fmla="*/ 0 h 995201"/>
                <a:gd name="connsiteX3" fmla="*/ 1143909 w 1143909"/>
                <a:gd name="connsiteY3" fmla="*/ 497601 h 995201"/>
                <a:gd name="connsiteX4" fmla="*/ 895109 w 1143909"/>
                <a:gd name="connsiteY4" fmla="*/ 995201 h 995201"/>
                <a:gd name="connsiteX5" fmla="*/ 248800 w 1143909"/>
                <a:gd name="connsiteY5" fmla="*/ 995201 h 995201"/>
                <a:gd name="connsiteX6" fmla="*/ 0 w 1143909"/>
                <a:gd name="connsiteY6" fmla="*/ 497601 h 995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3909" h="995201">
                  <a:moveTo>
                    <a:pt x="571954" y="0"/>
                  </a:moveTo>
                  <a:lnTo>
                    <a:pt x="1143909" y="216456"/>
                  </a:lnTo>
                  <a:lnTo>
                    <a:pt x="1143909" y="778745"/>
                  </a:lnTo>
                  <a:lnTo>
                    <a:pt x="571954" y="995201"/>
                  </a:lnTo>
                  <a:lnTo>
                    <a:pt x="0" y="778745"/>
                  </a:lnTo>
                  <a:lnTo>
                    <a:pt x="0" y="216456"/>
                  </a:lnTo>
                  <a:lnTo>
                    <a:pt x="571954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155086" tIns="178259" rIns="155087" bIns="178259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50" b="1" kern="1200" dirty="0" smtClean="0">
                  <a:solidFill>
                    <a:schemeClr val="tx1"/>
                  </a:solidFill>
                  <a:latin typeface="Calibri"/>
                  <a:ea typeface="+mn-ea"/>
                  <a:cs typeface="+mn-cs"/>
                </a:rPr>
                <a:t>Бюджеты территориальных государственных внебюджетных фондов</a:t>
              </a:r>
              <a:endParaRPr lang="ru-RU" sz="1050" b="1" kern="1200" dirty="0">
                <a:solidFill>
                  <a:schemeClr val="tx1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1629266" y="4428513"/>
              <a:ext cx="995201" cy="1143909"/>
            </a:xfrm>
            <a:custGeom>
              <a:avLst/>
              <a:gdLst>
                <a:gd name="connsiteX0" fmla="*/ 0 w 1143909"/>
                <a:gd name="connsiteY0" fmla="*/ 497601 h 995201"/>
                <a:gd name="connsiteX1" fmla="*/ 248800 w 1143909"/>
                <a:gd name="connsiteY1" fmla="*/ 0 h 995201"/>
                <a:gd name="connsiteX2" fmla="*/ 895109 w 1143909"/>
                <a:gd name="connsiteY2" fmla="*/ 0 h 995201"/>
                <a:gd name="connsiteX3" fmla="*/ 1143909 w 1143909"/>
                <a:gd name="connsiteY3" fmla="*/ 497601 h 995201"/>
                <a:gd name="connsiteX4" fmla="*/ 895109 w 1143909"/>
                <a:gd name="connsiteY4" fmla="*/ 995201 h 995201"/>
                <a:gd name="connsiteX5" fmla="*/ 248800 w 1143909"/>
                <a:gd name="connsiteY5" fmla="*/ 995201 h 995201"/>
                <a:gd name="connsiteX6" fmla="*/ 0 w 1143909"/>
                <a:gd name="connsiteY6" fmla="*/ 497601 h 995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3909" h="995201">
                  <a:moveTo>
                    <a:pt x="571954" y="0"/>
                  </a:moveTo>
                  <a:lnTo>
                    <a:pt x="1143909" y="216456"/>
                  </a:lnTo>
                  <a:lnTo>
                    <a:pt x="1143909" y="778745"/>
                  </a:lnTo>
                  <a:lnTo>
                    <a:pt x="571954" y="995201"/>
                  </a:lnTo>
                  <a:lnTo>
                    <a:pt x="0" y="778745"/>
                  </a:lnTo>
                  <a:lnTo>
                    <a:pt x="0" y="216456"/>
                  </a:lnTo>
                  <a:lnTo>
                    <a:pt x="571954" y="0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96996" tIns="220169" rIns="196996" bIns="220169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50" b="1" kern="1200" dirty="0" smtClean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Бюджеты городских и сельских поселений</a:t>
              </a:r>
              <a:endParaRPr lang="ru-RU" sz="1050" b="1" kern="1200" dirty="0">
                <a:solidFill>
                  <a:sysClr val="windowText" lastClr="000000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2744457" y="4436013"/>
              <a:ext cx="995201" cy="1143910"/>
            </a:xfrm>
            <a:custGeom>
              <a:avLst/>
              <a:gdLst>
                <a:gd name="connsiteX0" fmla="*/ 0 w 1143909"/>
                <a:gd name="connsiteY0" fmla="*/ 497601 h 995201"/>
                <a:gd name="connsiteX1" fmla="*/ 248800 w 1143909"/>
                <a:gd name="connsiteY1" fmla="*/ 0 h 995201"/>
                <a:gd name="connsiteX2" fmla="*/ 895109 w 1143909"/>
                <a:gd name="connsiteY2" fmla="*/ 0 h 995201"/>
                <a:gd name="connsiteX3" fmla="*/ 1143909 w 1143909"/>
                <a:gd name="connsiteY3" fmla="*/ 497601 h 995201"/>
                <a:gd name="connsiteX4" fmla="*/ 895109 w 1143909"/>
                <a:gd name="connsiteY4" fmla="*/ 995201 h 995201"/>
                <a:gd name="connsiteX5" fmla="*/ 248800 w 1143909"/>
                <a:gd name="connsiteY5" fmla="*/ 995201 h 995201"/>
                <a:gd name="connsiteX6" fmla="*/ 0 w 1143909"/>
                <a:gd name="connsiteY6" fmla="*/ 497601 h 995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3909" h="995201">
                  <a:moveTo>
                    <a:pt x="571954" y="0"/>
                  </a:moveTo>
                  <a:lnTo>
                    <a:pt x="1143909" y="216456"/>
                  </a:lnTo>
                  <a:lnTo>
                    <a:pt x="1143909" y="778745"/>
                  </a:lnTo>
                  <a:lnTo>
                    <a:pt x="571954" y="995201"/>
                  </a:lnTo>
                  <a:lnTo>
                    <a:pt x="0" y="778745"/>
                  </a:lnTo>
                  <a:lnTo>
                    <a:pt x="0" y="216456"/>
                  </a:lnTo>
                  <a:lnTo>
                    <a:pt x="571954" y="0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55086" tIns="178260" rIns="155086" bIns="178259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50" b="1" kern="1200" dirty="0" smtClean="0">
                  <a:solidFill>
                    <a:schemeClr val="tx1"/>
                  </a:solidFill>
                  <a:latin typeface="Calibri"/>
                  <a:ea typeface="+mn-ea"/>
                  <a:cs typeface="+mn-cs"/>
                </a:rPr>
                <a:t>Бюджеты внутригородских районов</a:t>
              </a:r>
              <a:endParaRPr lang="ru-RU" sz="1050" b="1" kern="1200" dirty="0">
                <a:solidFill>
                  <a:schemeClr val="tx1"/>
                </a:solidFill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7" name="Шестиугольник 26"/>
          <p:cNvSpPr/>
          <p:nvPr/>
        </p:nvSpPr>
        <p:spPr>
          <a:xfrm>
            <a:off x="7343775" y="2295525"/>
            <a:ext cx="381000" cy="323850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Шестиугольник 31"/>
          <p:cNvSpPr/>
          <p:nvPr/>
        </p:nvSpPr>
        <p:spPr>
          <a:xfrm>
            <a:off x="7724775" y="3043650"/>
            <a:ext cx="381000" cy="323850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Шестиугольник 32"/>
          <p:cNvSpPr/>
          <p:nvPr/>
        </p:nvSpPr>
        <p:spPr>
          <a:xfrm>
            <a:off x="8105775" y="3740029"/>
            <a:ext cx="381000" cy="323850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8105775" y="2250043"/>
            <a:ext cx="2563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Федеральный уровень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8448100" y="3043650"/>
            <a:ext cx="2658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Региональный уровень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8752114" y="3740029"/>
            <a:ext cx="2965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Муниципальный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024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8366"/>
            <a:ext cx="10972800" cy="659422"/>
          </a:xfrm>
        </p:spPr>
        <p:txBody>
          <a:bodyPr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Бюджетный процесс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826" y="931250"/>
            <a:ext cx="11282916" cy="55385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  </a:t>
            </a:r>
            <a:r>
              <a:rPr lang="ru-RU" sz="1800" b="1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    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Бюджетный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процесс </a:t>
            </a:r>
            <a:r>
              <a:rPr 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- деятельность </a:t>
            </a:r>
            <a:r>
              <a:rPr lang="ru-RU" sz="1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органов государственной власти, органов местного самоуправления и иных участников бюджетного процесса </a:t>
            </a:r>
            <a:r>
              <a:rPr 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по </a:t>
            </a:r>
            <a:r>
              <a:rPr lang="ru-RU" sz="1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составлению и рассмотрению </a:t>
            </a:r>
            <a:r>
              <a:rPr 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проектов бюджетов, утверждению и </a:t>
            </a:r>
            <a:r>
              <a:rPr lang="ru-RU" sz="1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исполнению </a:t>
            </a:r>
            <a:r>
              <a:rPr 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бюджетов, </a:t>
            </a:r>
            <a:r>
              <a:rPr lang="ru-RU" sz="1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контролю за </a:t>
            </a:r>
            <a:r>
              <a:rPr 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их </a:t>
            </a:r>
            <a:r>
              <a:rPr lang="ru-RU" sz="1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исполнением, осуществлению бюджетного учета, составлению, внешней проверке, рассмотрению и утверждению бюджетной отчетности.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47664" y="2727005"/>
            <a:ext cx="4485882" cy="664803"/>
          </a:xfrm>
          <a:prstGeom prst="roundRect">
            <a:avLst/>
          </a:prstGeom>
          <a:solidFill>
            <a:schemeClr val="accent3">
              <a:lumMod val="40000"/>
              <a:lumOff val="60000"/>
              <a:alpha val="45000"/>
            </a:schemeClr>
          </a:solidFill>
          <a:ln w="190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Этапы бюджетного процесса</a:t>
            </a:r>
            <a:endParaRPr lang="ru-RU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5826" y="4145608"/>
            <a:ext cx="1592985" cy="1337423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Составление проекта бюджета</a:t>
            </a:r>
          </a:p>
          <a:p>
            <a:pPr algn="ctr"/>
            <a:r>
              <a:rPr lang="ru-RU" sz="1100" i="1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(органы исполнительной власти)</a:t>
            </a:r>
            <a:endParaRPr lang="ru-RU" sz="1100" i="1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43281" y="4153266"/>
            <a:ext cx="1577144" cy="1337413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Рассмотрение проекта бюджета </a:t>
            </a:r>
            <a:r>
              <a:rPr lang="ru-RU" sz="1100" i="1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(законодательные, представительные органы власти)</a:t>
            </a:r>
            <a:endParaRPr lang="ru-RU" sz="1100" i="1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74910" y="4153266"/>
            <a:ext cx="1603707" cy="133741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Утверждение проекта бюджета</a:t>
            </a:r>
          </a:p>
          <a:p>
            <a:pPr algn="ctr"/>
            <a:r>
              <a:rPr lang="ru-RU" sz="1100" i="1" dirty="0">
                <a:solidFill>
                  <a:prstClr val="black"/>
                </a:solidFill>
                <a:latin typeface="Palatino Linotype" panose="02040502050505030304" pitchFamily="18" charset="0"/>
              </a:rPr>
              <a:t>(законодательные, представительные органы власти</a:t>
            </a:r>
            <a:r>
              <a:rPr lang="ru-RU" sz="1100" i="1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)</a:t>
            </a:r>
            <a:endParaRPr lang="ru-RU" sz="1100" i="1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004018" y="4131878"/>
            <a:ext cx="1733328" cy="1329769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Palatino Linotype" panose="02040502050505030304" pitchFamily="18" charset="0"/>
              </a:rPr>
              <a:t>Составление </a:t>
            </a:r>
            <a:r>
              <a:rPr lang="ru-RU" sz="14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отчета </a:t>
            </a:r>
            <a:r>
              <a:rPr lang="ru-RU" sz="1400" dirty="0">
                <a:solidFill>
                  <a:prstClr val="black"/>
                </a:solidFill>
                <a:latin typeface="Palatino Linotype" panose="02040502050505030304" pitchFamily="18" charset="0"/>
              </a:rPr>
              <a:t>об исполнении </a:t>
            </a:r>
            <a:r>
              <a:rPr lang="ru-RU" sz="14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бюджета</a:t>
            </a:r>
          </a:p>
          <a:p>
            <a:pPr algn="ctr"/>
            <a:r>
              <a:rPr lang="ru-RU" sz="1100" i="1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(органы </a:t>
            </a:r>
            <a:r>
              <a:rPr lang="ru-RU" sz="1100" i="1" dirty="0">
                <a:solidFill>
                  <a:prstClr val="black"/>
                </a:solidFill>
                <a:latin typeface="Palatino Linotype" panose="02040502050505030304" pitchFamily="18" charset="0"/>
              </a:rPr>
              <a:t>исполнительной власти</a:t>
            </a:r>
            <a:r>
              <a:rPr lang="ru-RU" sz="1100" i="1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)</a:t>
            </a:r>
            <a:endParaRPr lang="ru-RU" sz="1100" i="1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03922" y="4153266"/>
            <a:ext cx="1490840" cy="1329765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Исполнение бюджета</a:t>
            </a:r>
          </a:p>
          <a:p>
            <a:pPr algn="ctr"/>
            <a:r>
              <a:rPr lang="ru-RU" sz="1100" i="1" dirty="0">
                <a:solidFill>
                  <a:prstClr val="black"/>
                </a:solidFill>
                <a:latin typeface="Palatino Linotype" panose="02040502050505030304" pitchFamily="18" charset="0"/>
              </a:rPr>
              <a:t>(органы исполнительной власти</a:t>
            </a:r>
            <a:r>
              <a:rPr lang="ru-RU" sz="1100" i="1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)</a:t>
            </a:r>
            <a:endParaRPr lang="ru-RU" sz="1100" i="1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077500" y="4110495"/>
            <a:ext cx="1671242" cy="137253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Palatino Linotype" panose="02040502050505030304" pitchFamily="18" charset="0"/>
              </a:rPr>
              <a:t>Утверждение </a:t>
            </a:r>
            <a:r>
              <a:rPr lang="ru-RU" sz="1400" dirty="0">
                <a:solidFill>
                  <a:srgbClr val="000000"/>
                </a:solidFill>
                <a:latin typeface="Palatino Linotype" panose="02040502050505030304" pitchFamily="18" charset="0"/>
              </a:rPr>
              <a:t>отчета об исполнении </a:t>
            </a:r>
            <a:r>
              <a:rPr lang="ru-RU" sz="1400" dirty="0" smtClean="0">
                <a:solidFill>
                  <a:srgbClr val="000000"/>
                </a:solidFill>
                <a:latin typeface="Palatino Linotype" panose="02040502050505030304" pitchFamily="18" charset="0"/>
              </a:rPr>
              <a:t>бюджета </a:t>
            </a:r>
            <a:r>
              <a:rPr lang="ru-RU" sz="1100" i="1" dirty="0">
                <a:solidFill>
                  <a:prstClr val="black"/>
                </a:solidFill>
                <a:latin typeface="Palatino Linotype" panose="02040502050505030304" pitchFamily="18" charset="0"/>
              </a:rPr>
              <a:t>(законодательные, представительные органы власти</a:t>
            </a:r>
            <a:r>
              <a:rPr lang="ru-RU" sz="1100" i="1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)</a:t>
            </a:r>
            <a:endParaRPr lang="ru-RU" sz="1100" i="1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 rot="16200000">
            <a:off x="5869722" y="4626935"/>
            <a:ext cx="343095" cy="325303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 rot="16200000">
            <a:off x="3923201" y="4609426"/>
            <a:ext cx="348933" cy="354485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4" name="Стрелка вниз 23"/>
          <p:cNvSpPr/>
          <p:nvPr/>
        </p:nvSpPr>
        <p:spPr>
          <a:xfrm rot="16200000">
            <a:off x="7656460" y="4650503"/>
            <a:ext cx="385860" cy="309256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5" name="Стрелка вниз 24"/>
          <p:cNvSpPr/>
          <p:nvPr/>
        </p:nvSpPr>
        <p:spPr>
          <a:xfrm rot="16048935">
            <a:off x="9714328" y="4635012"/>
            <a:ext cx="386188" cy="32350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 rot="16200000">
            <a:off x="2029835" y="4647690"/>
            <a:ext cx="356733" cy="270159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612315" y="90097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4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 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8752114" y="727788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755780" y="801147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94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с двумя скругленными противолежащими углами 43"/>
          <p:cNvSpPr/>
          <p:nvPr/>
        </p:nvSpPr>
        <p:spPr>
          <a:xfrm>
            <a:off x="6750330" y="1203468"/>
            <a:ext cx="4849756" cy="3458522"/>
          </a:xfrm>
          <a:prstGeom prst="round2DiagRect">
            <a:avLst/>
          </a:prstGeom>
          <a:solidFill>
            <a:srgbClr val="FFEFFF"/>
          </a:solidFill>
          <a:ln w="25400">
            <a:solidFill>
              <a:srgbClr val="FFCC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с двумя скругленными противолежащими углами 44"/>
          <p:cNvSpPr/>
          <p:nvPr/>
        </p:nvSpPr>
        <p:spPr>
          <a:xfrm flipH="1">
            <a:off x="409517" y="1205316"/>
            <a:ext cx="4838252" cy="3458522"/>
          </a:xfrm>
          <a:prstGeom prst="round2DiagRect">
            <a:avLst/>
          </a:prstGeom>
          <a:solidFill>
            <a:srgbClr val="FFEFFF"/>
          </a:solidFill>
          <a:ln w="25400">
            <a:solidFill>
              <a:srgbClr val="FFCC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3620732" y="3287548"/>
            <a:ext cx="4756636" cy="305551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78510" y="5628372"/>
            <a:ext cx="1427584" cy="345233"/>
          </a:xfrm>
          <a:prstGeom prst="round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lumMod val="40000"/>
                  <a:lumOff val="60000"/>
                </a:schemeClr>
              </a:gs>
              <a:gs pos="7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Palatino Linotype" panose="02040502050505030304" pitchFamily="18" charset="0"/>
              </a:rPr>
              <a:t>БЮДЖЕТ</a:t>
            </a:r>
            <a:endParaRPr lang="ru-RU" sz="1600" b="1" dirty="0">
              <a:solidFill>
                <a:schemeClr val="bg2">
                  <a:lumMod val="2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379045" y="4743572"/>
            <a:ext cx="1391442" cy="373224"/>
          </a:xfrm>
          <a:prstGeom prst="roundRect">
            <a:avLst/>
          </a:prstGeom>
          <a:gradFill>
            <a:gsLst>
              <a:gs pos="0">
                <a:srgbClr val="FFCCFF"/>
              </a:gs>
              <a:gs pos="56000">
                <a:srgbClr val="FF7C80"/>
              </a:gs>
              <a:gs pos="75000">
                <a:srgbClr val="FF5050"/>
              </a:gs>
              <a:gs pos="100000">
                <a:srgbClr val="FF0000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РАСХОДЫ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14501" y="4745944"/>
            <a:ext cx="1438982" cy="373224"/>
          </a:xfrm>
          <a:prstGeom prst="roundRect">
            <a:avLst/>
          </a:prstGeom>
          <a:gradFill>
            <a:gsLst>
              <a:gs pos="0">
                <a:srgbClr val="CCFF66"/>
              </a:gs>
              <a:gs pos="56000">
                <a:srgbClr val="99FF33"/>
              </a:gs>
              <a:gs pos="75000">
                <a:srgbClr val="99FF66"/>
              </a:gs>
              <a:gs pos="100000">
                <a:srgbClr val="33CC33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ДОХОДЫ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462774" y="4917626"/>
            <a:ext cx="882463" cy="125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уга 14"/>
          <p:cNvSpPr/>
          <p:nvPr/>
        </p:nvSpPr>
        <p:spPr>
          <a:xfrm rot="10800000">
            <a:off x="5878076" y="4228055"/>
            <a:ext cx="1205981" cy="1404258"/>
          </a:xfrm>
          <a:prstGeom prst="arc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5400000">
            <a:off x="4497151" y="4241135"/>
            <a:ext cx="1365166" cy="1378099"/>
          </a:xfrm>
          <a:prstGeom prst="arc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35252" y="1601629"/>
            <a:ext cx="1438982" cy="373224"/>
          </a:xfrm>
          <a:prstGeom prst="roundRect">
            <a:avLst/>
          </a:prstGeom>
          <a:gradFill>
            <a:gsLst>
              <a:gs pos="0">
                <a:srgbClr val="CCFF66"/>
              </a:gs>
              <a:gs pos="56000">
                <a:srgbClr val="99FF33"/>
              </a:gs>
              <a:gs pos="75000">
                <a:srgbClr val="99FF66"/>
              </a:gs>
              <a:gs pos="100000">
                <a:srgbClr val="33CC33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ДОХОДЫ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345789" y="2090405"/>
            <a:ext cx="1322335" cy="373224"/>
          </a:xfrm>
          <a:prstGeom prst="roundRect">
            <a:avLst/>
          </a:prstGeom>
          <a:gradFill>
            <a:gsLst>
              <a:gs pos="0">
                <a:srgbClr val="FFCCFF"/>
              </a:gs>
              <a:gs pos="56000">
                <a:srgbClr val="FF7C80"/>
              </a:gs>
              <a:gs pos="75000">
                <a:srgbClr val="FF5050"/>
              </a:gs>
              <a:gs pos="100000">
                <a:srgbClr val="FF0000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РАСХОДЫ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935095" y="2724862"/>
            <a:ext cx="1427584" cy="345233"/>
          </a:xfrm>
          <a:prstGeom prst="round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lumMod val="40000"/>
                  <a:lumOff val="60000"/>
                </a:schemeClr>
              </a:gs>
              <a:gs pos="7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Palatino Linotype" panose="02040502050505030304" pitchFamily="18" charset="0"/>
              </a:rPr>
              <a:t>БЮДЖЕТ</a:t>
            </a:r>
            <a:endParaRPr lang="ru-RU" sz="1600" b="1" dirty="0">
              <a:solidFill>
                <a:schemeClr val="bg2">
                  <a:lumMod val="2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8520517" y="2778443"/>
            <a:ext cx="1427584" cy="345233"/>
          </a:xfrm>
          <a:prstGeom prst="round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lumMod val="40000"/>
                  <a:lumOff val="60000"/>
                </a:schemeClr>
              </a:gs>
              <a:gs pos="7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Palatino Linotype" panose="02040502050505030304" pitchFamily="18" charset="0"/>
              </a:rPr>
              <a:t>БЮДЖЕТ</a:t>
            </a:r>
            <a:endParaRPr lang="ru-RU" sz="1600" b="1" dirty="0">
              <a:solidFill>
                <a:schemeClr val="bg2">
                  <a:lumMod val="2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298202" y="2090405"/>
            <a:ext cx="1438982" cy="373224"/>
          </a:xfrm>
          <a:prstGeom prst="roundRect">
            <a:avLst/>
          </a:prstGeom>
          <a:gradFill>
            <a:gsLst>
              <a:gs pos="0">
                <a:srgbClr val="CCFF66"/>
              </a:gs>
              <a:gs pos="56000">
                <a:srgbClr val="99FF33"/>
              </a:gs>
              <a:gs pos="75000">
                <a:srgbClr val="99FF66"/>
              </a:gs>
              <a:gs pos="100000">
                <a:srgbClr val="33CC33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ДОХОДЫ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9779203" y="1615624"/>
            <a:ext cx="1322335" cy="373224"/>
          </a:xfrm>
          <a:prstGeom prst="roundRect">
            <a:avLst/>
          </a:prstGeom>
          <a:gradFill>
            <a:gsLst>
              <a:gs pos="0">
                <a:srgbClr val="FFCCFF"/>
              </a:gs>
              <a:gs pos="56000">
                <a:srgbClr val="FF7C80"/>
              </a:gs>
              <a:gs pos="75000">
                <a:srgbClr val="FF5050"/>
              </a:gs>
              <a:gs pos="100000">
                <a:srgbClr val="FF0000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РАСХОДЫ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cxnSp>
        <p:nvCxnSpPr>
          <p:cNvPr id="33" name="Прямая соединительная линия 32"/>
          <p:cNvCxnSpPr>
            <a:stCxn id="25" idx="3"/>
            <a:endCxn id="26" idx="1"/>
          </p:cNvCxnSpPr>
          <p:nvPr/>
        </p:nvCxnSpPr>
        <p:spPr>
          <a:xfrm>
            <a:off x="2274234" y="1788241"/>
            <a:ext cx="1071555" cy="48877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30" idx="1"/>
            <a:endCxn id="29" idx="3"/>
          </p:cNvCxnSpPr>
          <p:nvPr/>
        </p:nvCxnSpPr>
        <p:spPr>
          <a:xfrm flipH="1">
            <a:off x="8737184" y="1802236"/>
            <a:ext cx="1042019" cy="47478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Дуга 35"/>
          <p:cNvSpPr/>
          <p:nvPr/>
        </p:nvSpPr>
        <p:spPr>
          <a:xfrm rot="5400000">
            <a:off x="1369753" y="1327162"/>
            <a:ext cx="1365166" cy="1378099"/>
          </a:xfrm>
          <a:prstGeom prst="arc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Дуга 36"/>
          <p:cNvSpPr/>
          <p:nvPr/>
        </p:nvSpPr>
        <p:spPr>
          <a:xfrm rot="5400000">
            <a:off x="7864818" y="1392815"/>
            <a:ext cx="1365166" cy="1378099"/>
          </a:xfrm>
          <a:prstGeom prst="arc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Дуга 37"/>
          <p:cNvSpPr/>
          <p:nvPr/>
        </p:nvSpPr>
        <p:spPr>
          <a:xfrm rot="10800000">
            <a:off x="2737250" y="1294536"/>
            <a:ext cx="1205981" cy="1404258"/>
          </a:xfrm>
          <a:prstGeom prst="arc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Дуга 38"/>
          <p:cNvSpPr/>
          <p:nvPr/>
        </p:nvSpPr>
        <p:spPr>
          <a:xfrm rot="10800000">
            <a:off x="9258193" y="1379735"/>
            <a:ext cx="1205981" cy="1404258"/>
          </a:xfrm>
          <a:prstGeom prst="arc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 flipH="1">
            <a:off x="4019834" y="3511972"/>
            <a:ext cx="39584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>
                <a:latin typeface="Palatino Linotype" panose="02040502050505030304" pitchFamily="18" charset="0"/>
              </a:rPr>
              <a:t>Сбалансированность бюджетов </a:t>
            </a:r>
            <a:r>
              <a:rPr lang="ru-RU" sz="1600" b="1" i="1" dirty="0">
                <a:latin typeface="Palatino Linotype" panose="02040502050505030304" pitchFamily="18" charset="0"/>
              </a:rPr>
              <a:t>– </a:t>
            </a:r>
            <a:r>
              <a:rPr lang="ru-RU" sz="1600" dirty="0">
                <a:latin typeface="Palatino Linotype" panose="02040502050505030304" pitchFamily="18" charset="0"/>
              </a:rPr>
              <a:t>состояние </a:t>
            </a:r>
            <a:r>
              <a:rPr lang="ru-RU" sz="1600" dirty="0" smtClean="0">
                <a:latin typeface="Palatino Linotype" panose="02040502050505030304" pitchFamily="18" charset="0"/>
              </a:rPr>
              <a:t>бюджетов, при </a:t>
            </a:r>
            <a:r>
              <a:rPr lang="ru-RU" sz="1600" dirty="0">
                <a:latin typeface="Palatino Linotype" panose="02040502050505030304" pitchFamily="18" charset="0"/>
              </a:rPr>
              <a:t>котором доходы и расходы уравновешены или равны друг другу.</a:t>
            </a:r>
          </a:p>
        </p:txBody>
      </p:sp>
      <p:sp>
        <p:nvSpPr>
          <p:cNvPr id="41" name="Заголовок 1"/>
          <p:cNvSpPr txBox="1">
            <a:spLocks/>
          </p:cNvSpPr>
          <p:nvPr/>
        </p:nvSpPr>
        <p:spPr>
          <a:xfrm>
            <a:off x="822435" y="44332"/>
            <a:ext cx="10515600" cy="7803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Основные характеристики бюджета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49026" y="3382762"/>
            <a:ext cx="24810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>
                <a:latin typeface="Palatino Linotype" panose="02040502050505030304" pitchFamily="18" charset="0"/>
              </a:rPr>
              <a:t>Дефицит бюджета </a:t>
            </a:r>
            <a:r>
              <a:rPr lang="ru-RU" dirty="0">
                <a:latin typeface="Palatino Linotype" panose="02040502050505030304" pitchFamily="18" charset="0"/>
              </a:rPr>
              <a:t>–</a:t>
            </a:r>
          </a:p>
          <a:p>
            <a:pPr algn="just"/>
            <a:r>
              <a:rPr lang="ru-RU" sz="1600" dirty="0">
                <a:latin typeface="Palatino Linotype" panose="02040502050505030304" pitchFamily="18" charset="0"/>
              </a:rPr>
              <a:t>превышение </a:t>
            </a:r>
            <a:r>
              <a:rPr lang="ru-RU" sz="1600" dirty="0" smtClean="0">
                <a:latin typeface="Palatino Linotype" panose="02040502050505030304" pitchFamily="18" charset="0"/>
              </a:rPr>
              <a:t>расходов бюджета над его </a:t>
            </a:r>
            <a:r>
              <a:rPr lang="ru-RU" sz="1600" dirty="0">
                <a:latin typeface="Palatino Linotype" panose="02040502050505030304" pitchFamily="18" charset="0"/>
              </a:rPr>
              <a:t>доходами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54215" y="3192499"/>
            <a:ext cx="26819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>
                <a:latin typeface="Palatino Linotype" panose="02040502050505030304" pitchFamily="18" charset="0"/>
              </a:rPr>
              <a:t>Профицит бюджета </a:t>
            </a:r>
            <a:r>
              <a:rPr lang="ru-RU" dirty="0">
                <a:latin typeface="Palatino Linotype" panose="02040502050505030304" pitchFamily="18" charset="0"/>
              </a:rPr>
              <a:t>–</a:t>
            </a:r>
          </a:p>
          <a:p>
            <a:pPr algn="just"/>
            <a:r>
              <a:rPr lang="ru-RU" sz="1600" dirty="0">
                <a:latin typeface="Palatino Linotype" panose="02040502050505030304" pitchFamily="18" charset="0"/>
              </a:rPr>
              <a:t>превышение доходов </a:t>
            </a:r>
            <a:r>
              <a:rPr lang="ru-RU" sz="1600" dirty="0" smtClean="0">
                <a:latin typeface="Palatino Linotype" panose="02040502050505030304" pitchFamily="18" charset="0"/>
              </a:rPr>
              <a:t>бюджета над </a:t>
            </a:r>
            <a:r>
              <a:rPr lang="ru-RU" sz="1600" dirty="0">
                <a:latin typeface="Palatino Linotype" panose="02040502050505030304" pitchFamily="18" charset="0"/>
              </a:rPr>
              <a:t>его расходами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612315" y="90097"/>
            <a:ext cx="987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5 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V="1">
            <a:off x="755780" y="801147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8752114" y="727788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777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693" y="243985"/>
            <a:ext cx="11152472" cy="77763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Основные направления бюджетной политики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Усть-Большерецкого муниципального района на 2020-20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2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2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годы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7996524"/>
              </p:ext>
            </p:extLst>
          </p:nvPr>
        </p:nvGraphicFramePr>
        <p:xfrm>
          <a:off x="609600" y="1239141"/>
          <a:ext cx="10534116" cy="5076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05321" y="1771313"/>
            <a:ext cx="304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i="1" dirty="0" smtClean="0">
                <a:solidFill>
                  <a:srgbClr val="6076B4">
                    <a:lumMod val="75000"/>
                  </a:srgbClr>
                </a:solidFill>
              </a:rPr>
              <a:t>1</a:t>
            </a:r>
            <a:endParaRPr lang="ru-RU" sz="1400" b="1" i="1" dirty="0">
              <a:solidFill>
                <a:srgbClr val="6076B4">
                  <a:lumMod val="75000"/>
                </a:srgb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6990" y="3528364"/>
            <a:ext cx="4614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i="1" dirty="0">
                <a:solidFill>
                  <a:srgbClr val="723008"/>
                </a:solidFill>
              </a:rPr>
              <a:t>4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26988" y="2357421"/>
            <a:ext cx="4614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i="1" dirty="0">
                <a:solidFill>
                  <a:srgbClr val="723008"/>
                </a:solidFill>
              </a:rPr>
              <a:t>2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26988" y="2948046"/>
            <a:ext cx="4614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i="1" dirty="0" smtClean="0">
                <a:solidFill>
                  <a:srgbClr val="6076B4">
                    <a:lumMod val="75000"/>
                  </a:srgbClr>
                </a:solidFill>
              </a:rPr>
              <a:t>3</a:t>
            </a:r>
            <a:endParaRPr lang="ru-RU" sz="1400" b="1" i="1" dirty="0">
              <a:solidFill>
                <a:srgbClr val="6076B4">
                  <a:lumMod val="75000"/>
                </a:srgb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26987" y="4112822"/>
            <a:ext cx="4614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i="1" dirty="0">
                <a:solidFill>
                  <a:srgbClr val="6076B4">
                    <a:lumMod val="75000"/>
                  </a:srgbClr>
                </a:solidFill>
              </a:rPr>
              <a:t>5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26986" y="4701894"/>
            <a:ext cx="4614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i="1" dirty="0">
                <a:solidFill>
                  <a:srgbClr val="723008"/>
                </a:solidFill>
              </a:rPr>
              <a:t>6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26985" y="5288002"/>
            <a:ext cx="4614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i="1" dirty="0">
                <a:solidFill>
                  <a:srgbClr val="6076B4">
                    <a:lumMod val="75000"/>
                  </a:srgbClr>
                </a:solidFill>
              </a:rPr>
              <a:t>7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26985" y="5878365"/>
            <a:ext cx="3874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i="1" dirty="0">
                <a:solidFill>
                  <a:srgbClr val="723008"/>
                </a:solidFill>
              </a:rPr>
              <a:t>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612315" y="90097"/>
            <a:ext cx="987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6 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757721" y="1239324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8754055" y="1166326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46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41533" y="90097"/>
            <a:ext cx="10972800" cy="637691"/>
          </a:xfrm>
        </p:spPr>
        <p:txBody>
          <a:bodyPr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Доходы бюджета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755780" y="801147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8752114" y="727788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612315" y="90097"/>
            <a:ext cx="987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7 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273658" y="4784390"/>
            <a:ext cx="3433665" cy="1884783"/>
          </a:xfrm>
          <a:prstGeom prst="ellipse">
            <a:avLst/>
          </a:prstGeom>
          <a:solidFill>
            <a:srgbClr val="FF5050">
              <a:alpha val="66000"/>
            </a:srgbClr>
          </a:solidFill>
          <a:ln w="12700">
            <a:solidFill>
              <a:srgbClr val="C00000"/>
            </a:solidFill>
          </a:ln>
          <a:scene3d>
            <a:camera prst="orthographicFront"/>
            <a:lightRig rig="threePt" dir="t"/>
          </a:scene3d>
          <a:sp3d prstMaterial="plastic">
            <a:bevelT w="15875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 flipH="1">
            <a:off x="4553575" y="5326671"/>
            <a:ext cx="287382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dirty="0">
                <a:solidFill>
                  <a:srgbClr val="0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– </a:t>
            </a:r>
            <a:r>
              <a:rPr lang="ru-RU" sz="1400" dirty="0">
                <a:solidFill>
                  <a:srgbClr val="0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поступающие  в бюджет денежные </a:t>
            </a:r>
            <a:r>
              <a:rPr lang="ru-RU" sz="1400" dirty="0" smtClean="0">
                <a:solidFill>
                  <a:srgbClr val="0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средства</a:t>
            </a:r>
            <a:endParaRPr lang="ru-RU" sz="14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Блок-схема: документ 9"/>
          <p:cNvSpPr/>
          <p:nvPr/>
        </p:nvSpPr>
        <p:spPr>
          <a:xfrm>
            <a:off x="504093" y="1780381"/>
            <a:ext cx="3293706" cy="2698311"/>
          </a:xfrm>
          <a:prstGeom prst="flowChartDocument">
            <a:avLst/>
          </a:prstGeom>
          <a:gradFill>
            <a:gsLst>
              <a:gs pos="0">
                <a:srgbClr val="F8EAFA"/>
              </a:gs>
              <a:gs pos="43000">
                <a:srgbClr val="E3ACF2"/>
              </a:gs>
              <a:gs pos="80000">
                <a:srgbClr val="CBA7F3"/>
              </a:gs>
              <a:gs pos="100000">
                <a:srgbClr val="BE90F0"/>
              </a:gs>
            </a:gsLst>
            <a:lin ang="18900000" scaled="1"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00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Налоговые доходы</a:t>
            </a:r>
            <a:endParaRPr lang="ru-RU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solidFill>
                  <a:srgbClr val="0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и местных налогов, а также пеней и штрафов по </a:t>
            </a:r>
            <a:r>
              <a:rPr lang="ru-RU" sz="1400" dirty="0" smtClean="0">
                <a:solidFill>
                  <a:srgbClr val="0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ним</a:t>
            </a:r>
            <a:endParaRPr lang="ru-RU" dirty="0"/>
          </a:p>
        </p:txBody>
      </p:sp>
      <p:sp>
        <p:nvSpPr>
          <p:cNvPr id="11" name="Блок-схема: документ 10"/>
          <p:cNvSpPr/>
          <p:nvPr/>
        </p:nvSpPr>
        <p:spPr>
          <a:xfrm flipH="1">
            <a:off x="8258068" y="1780382"/>
            <a:ext cx="3330551" cy="2698311"/>
          </a:xfrm>
          <a:prstGeom prst="flowChartDocument">
            <a:avLst/>
          </a:prstGeom>
          <a:gradFill>
            <a:gsLst>
              <a:gs pos="0">
                <a:srgbClr val="F8EAFA"/>
              </a:gs>
              <a:gs pos="43000">
                <a:srgbClr val="E3ACF2"/>
              </a:gs>
              <a:gs pos="80000">
                <a:srgbClr val="CBA7F3"/>
              </a:gs>
              <a:gs pos="100000">
                <a:srgbClr val="BE90F0"/>
              </a:gs>
            </a:gsLst>
            <a:lin ang="18900000" scaled="1"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00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Безвозмездные поступления </a:t>
            </a:r>
            <a:endParaRPr lang="ru-RU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solidFill>
                  <a:srgbClr val="0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дотации, субсидии, субвенции, межбюджетные трансферты из бюджетов вышестоящего уровня; безвозмездные поступления от физических и юридических лиц, в том числе добровольные пожертвования</a:t>
            </a:r>
            <a:endParaRPr lang="ru-RU" sz="14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143150" y="1201740"/>
            <a:ext cx="3769566" cy="2913057"/>
          </a:xfrm>
          <a:prstGeom prst="roundRect">
            <a:avLst/>
          </a:prstGeom>
          <a:gradFill flip="none" rotWithShape="1">
            <a:gsLst>
              <a:gs pos="0">
                <a:srgbClr val="F8EAFA"/>
              </a:gs>
              <a:gs pos="43000">
                <a:srgbClr val="E3ACF2"/>
              </a:gs>
              <a:gs pos="80000">
                <a:srgbClr val="CBA7F3"/>
              </a:gs>
              <a:gs pos="100000">
                <a:srgbClr val="BE90F0"/>
              </a:gs>
            </a:gsLst>
            <a:lin ang="189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solidFill>
                  <a:srgbClr val="0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доходы от использования имущества, находящегося в государственной или муниципальной собственности; доходы от продажи имущества; доходы от платных услуг, оказываемых казенными учреждениями; средства, полученные в результате применения мер гражданско-правовой, административной и уголовной ответственности; средства самообложения граждан; иные неналоговые </a:t>
            </a:r>
            <a:r>
              <a:rPr lang="ru-RU" sz="1400" dirty="0" smtClean="0">
                <a:solidFill>
                  <a:srgbClr val="0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доходы</a:t>
            </a:r>
            <a:endParaRPr lang="ru-RU" sz="14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5756988" y="4114797"/>
            <a:ext cx="485192" cy="542281"/>
          </a:xfrm>
          <a:prstGeom prst="downArrow">
            <a:avLst/>
          </a:prstGeom>
          <a:gradFill>
            <a:gsLst>
              <a:gs pos="0">
                <a:srgbClr val="F8EAFA"/>
              </a:gs>
              <a:gs pos="43000">
                <a:srgbClr val="E3ACF2"/>
              </a:gs>
              <a:gs pos="80000">
                <a:srgbClr val="CBA7F3"/>
              </a:gs>
              <a:gs pos="100000">
                <a:srgbClr val="BE90F0"/>
              </a:gs>
            </a:gsLst>
            <a:lin ang="18900000" scaled="1"/>
          </a:gradFill>
          <a:ln>
            <a:solidFill>
              <a:srgbClr val="7030A0"/>
            </a:solidFill>
          </a:ln>
          <a:scene3d>
            <a:camera prst="orthographicFront"/>
            <a:lightRig rig="contrasting" dir="t"/>
          </a:scene3d>
          <a:sp3d prstMaterial="plastic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9032144">
            <a:off x="3155544" y="3919128"/>
            <a:ext cx="485192" cy="1316286"/>
          </a:xfrm>
          <a:prstGeom prst="downArrow">
            <a:avLst/>
          </a:prstGeom>
          <a:gradFill>
            <a:gsLst>
              <a:gs pos="0">
                <a:srgbClr val="F8EAFA"/>
              </a:gs>
              <a:gs pos="43000">
                <a:srgbClr val="E3ACF2"/>
              </a:gs>
              <a:gs pos="80000">
                <a:srgbClr val="CBA7F3"/>
              </a:gs>
              <a:gs pos="100000">
                <a:srgbClr val="BE90F0"/>
              </a:gs>
            </a:gsLst>
            <a:lin ang="18900000" scaled="1"/>
          </a:gradFill>
          <a:ln>
            <a:solidFill>
              <a:srgbClr val="7030A0"/>
            </a:solidFill>
          </a:ln>
          <a:scene3d>
            <a:camera prst="orthographicFront"/>
            <a:lightRig rig="contrasting" dir="t"/>
          </a:scene3d>
          <a:sp3d prstMaterial="plastic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3016555">
            <a:off x="8274661" y="3878588"/>
            <a:ext cx="485192" cy="1316286"/>
          </a:xfrm>
          <a:prstGeom prst="downArrow">
            <a:avLst/>
          </a:prstGeom>
          <a:gradFill>
            <a:gsLst>
              <a:gs pos="0">
                <a:srgbClr val="F8EAFA"/>
              </a:gs>
              <a:gs pos="43000">
                <a:srgbClr val="E3ACF2"/>
              </a:gs>
              <a:gs pos="80000">
                <a:srgbClr val="CBA7F3"/>
              </a:gs>
              <a:gs pos="100000">
                <a:srgbClr val="BE90F0"/>
              </a:gs>
            </a:gsLst>
            <a:lin ang="18900000" scaled="1"/>
          </a:gradFill>
          <a:ln>
            <a:solidFill>
              <a:srgbClr val="7030A0"/>
            </a:solidFill>
          </a:ln>
          <a:scene3d>
            <a:camera prst="orthographicFront"/>
            <a:lightRig rig="balanced" dir="t"/>
          </a:scene3d>
          <a:sp3d prstMaterial="softEdge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23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618701" y="5988"/>
            <a:ext cx="10533185" cy="84406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                                                             </a:t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                           </a:t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Структура </a:t>
            </a: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доходов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бюджета Усть-Большерецкого муниципального района в 2018-2022 годах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graphicFrame>
        <p:nvGraphicFramePr>
          <p:cNvPr id="7" name="Объект 6" title="млн. руб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4757945"/>
              </p:ext>
            </p:extLst>
          </p:nvPr>
        </p:nvGraphicFramePr>
        <p:xfrm>
          <a:off x="460500" y="1018638"/>
          <a:ext cx="10691386" cy="5690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287684" y="1241936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тыс. рублей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12315" y="90097"/>
            <a:ext cx="987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</a:rPr>
              <a:t>8 СЛАЙД </a:t>
            </a:r>
            <a:endParaRPr lang="ru-RU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755780" y="935775"/>
            <a:ext cx="1115008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752114" y="850447"/>
            <a:ext cx="315374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975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9338</TotalTime>
  <Words>1580</Words>
  <Application>Microsoft Office PowerPoint</Application>
  <PresentationFormat>Произвольный</PresentationFormat>
  <Paragraphs>418</Paragraphs>
  <Slides>23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Исполнительная</vt:lpstr>
      <vt:lpstr>Финансовое управление  Администрации Усть-Большерецкого муниципального района</vt:lpstr>
      <vt:lpstr>Бюджет для граждан – что это такое?</vt:lpstr>
      <vt:lpstr>Основные понятия</vt:lpstr>
      <vt:lpstr>Бюджетная система</vt:lpstr>
      <vt:lpstr>Бюджетный процесс</vt:lpstr>
      <vt:lpstr>Презентация PowerPoint</vt:lpstr>
      <vt:lpstr>Основные направления бюджетной политики  Усть-Большерецкого муниципального района на 2020-2022 годы</vt:lpstr>
      <vt:lpstr>Доходы бюджета</vt:lpstr>
      <vt:lpstr>                                                                                                                                                                             Структура доходов бюджета Усть-Большерецкого муниципального района в 2018-2022 годах</vt:lpstr>
      <vt:lpstr>Объёмы поступлений налоговых доходов на 2018 - 2022 годов</vt:lpstr>
      <vt:lpstr>Основные налоговые доходы местного бюджета</vt:lpstr>
      <vt:lpstr>Объёмы поступлений неналоговых доходов на 2018 - 2022 годов</vt:lpstr>
      <vt:lpstr>Структура доходов местного бюджета на 2020 год и плановый период 2021 и 2022 годов (по долям)</vt:lpstr>
      <vt:lpstr>Презентация PowerPoint</vt:lpstr>
      <vt:lpstr>Динамика расходов местного бюджета</vt:lpstr>
      <vt:lpstr>Структура расходов местного бюджета в 2020-2022 годах по разделам классификации  расходов бюджета</vt:lpstr>
      <vt:lpstr>Структура расходов местного бюджета на 2020 год  по разделам классификации расходов бюджетов</vt:lpstr>
      <vt:lpstr>Расходы на социально-культурную сферу в общем  объеме расходов</vt:lpstr>
      <vt:lpstr>Расходы на социально-культурную сферу в 2020 году</vt:lpstr>
      <vt:lpstr>Структура межбюджетных трансфертов местным бюджетам городских и сельских поселений в 2019-2022 годах</vt:lpstr>
      <vt:lpstr>Зачем формировать и исполнять бюджет по программам?</vt:lpstr>
      <vt:lpstr>Динамика программных расходов бюджета  Усть-Большерецкого муниципального района</vt:lpstr>
      <vt:lpstr>Муниципальные программы Усть-Большерецкого  муниципального района на 2020-2022 годы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финансов Камчатского края</dc:title>
  <dc:creator>Позанок Анна Сергеевна</dc:creator>
  <cp:lastModifiedBy>user</cp:lastModifiedBy>
  <cp:revision>961</cp:revision>
  <cp:lastPrinted>2017-10-23T04:59:09Z</cp:lastPrinted>
  <dcterms:created xsi:type="dcterms:W3CDTF">2016-10-20T03:59:01Z</dcterms:created>
  <dcterms:modified xsi:type="dcterms:W3CDTF">2020-01-20T03:19:21Z</dcterms:modified>
</cp:coreProperties>
</file>