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7" r:id="rId3"/>
    <p:sldId id="266" r:id="rId4"/>
    <p:sldId id="258" r:id="rId5"/>
    <p:sldId id="259" r:id="rId6"/>
    <p:sldId id="290" r:id="rId7"/>
    <p:sldId id="269" r:id="rId8"/>
    <p:sldId id="273" r:id="rId9"/>
    <p:sldId id="293" r:id="rId10"/>
    <p:sldId id="262" r:id="rId11"/>
    <p:sldId id="287" r:id="rId12"/>
    <p:sldId id="280" r:id="rId13"/>
    <p:sldId id="274" r:id="rId14"/>
    <p:sldId id="263" r:id="rId15"/>
    <p:sldId id="288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EA8E0A9-F31C-41A4-ABCD-BF52E77EE310}">
          <p14:sldIdLst>
            <p14:sldId id="256"/>
            <p14:sldId id="267"/>
            <p14:sldId id="266"/>
            <p14:sldId id="258"/>
            <p14:sldId id="259"/>
            <p14:sldId id="290"/>
            <p14:sldId id="269"/>
            <p14:sldId id="273"/>
            <p14:sldId id="293"/>
            <p14:sldId id="262"/>
            <p14:sldId id="287"/>
            <p14:sldId id="280"/>
            <p14:sldId id="274"/>
            <p14:sldId id="263"/>
            <p14:sldId id="28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46" autoAdjust="0"/>
    <p:restoredTop sz="92816" autoAdjust="0"/>
  </p:normalViewPr>
  <p:slideViewPr>
    <p:cSldViewPr>
      <p:cViewPr>
        <p:scale>
          <a:sx n="80" d="100"/>
          <a:sy n="80" d="100"/>
        </p:scale>
        <p:origin x="-2430" y="-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740874404588315"/>
          <c:y val="4.6227289087427362E-2"/>
          <c:w val="0.66444310780596871"/>
          <c:h val="0.850270493164309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
доходы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134.66999999999999</c:v>
                </c:pt>
                <c:pt idx="1">
                  <c:v>230.67</c:v>
                </c:pt>
                <c:pt idx="2">
                  <c:v>236.3</c:v>
                </c:pt>
                <c:pt idx="3">
                  <c:v>242.14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
поступления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1604938271604937E-2"/>
                  <c:y val="-5.0439873238026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259259259259316E-3"/>
                  <c:y val="-3.3182503770739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8518518518518517E-2"/>
                  <c:y val="-2.07479721143454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599.9</c:v>
                </c:pt>
                <c:pt idx="1">
                  <c:v>549.59</c:v>
                </c:pt>
                <c:pt idx="2">
                  <c:v>522.01</c:v>
                </c:pt>
                <c:pt idx="3">
                  <c:v>523.029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832704"/>
        <c:axId val="5873024"/>
        <c:axId val="0"/>
      </c:bar3DChart>
      <c:catAx>
        <c:axId val="5832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873024"/>
        <c:crosses val="autoZero"/>
        <c:auto val="1"/>
        <c:lblAlgn val="ctr"/>
        <c:lblOffset val="100"/>
        <c:noMultiLvlLbl val="0"/>
      </c:catAx>
      <c:valAx>
        <c:axId val="587302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5832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481238456304069"/>
          <c:y val="9.8412205314095585E-2"/>
          <c:w val="0.22518761543695928"/>
          <c:h val="0.6888151759084199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171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230799386207593E-2"/>
          <c:y val="0"/>
          <c:w val="0.9345542724655862"/>
          <c:h val="0.6611237289059558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"/>
              <a:bevelB w="19050"/>
            </a:sp3d>
          </c:spPr>
          <c:explosion val="27"/>
          <c:dPt>
            <c:idx val="3"/>
            <c:bubble3D val="0"/>
          </c:dPt>
          <c:dLbls>
            <c:delete val="1"/>
          </c:dLbls>
          <c:cat>
            <c:strRef>
              <c:f>Лист1!$A$2:$A$9</c:f>
              <c:strCach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непрограммные расходы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11.7</c:v>
                </c:pt>
                <c:pt idx="1">
                  <c:v>2.4</c:v>
                </c:pt>
                <c:pt idx="2">
                  <c:v>457.93</c:v>
                </c:pt>
                <c:pt idx="3">
                  <c:v>109.6</c:v>
                </c:pt>
                <c:pt idx="4">
                  <c:v>68.33</c:v>
                </c:pt>
                <c:pt idx="5">
                  <c:v>19.713000000000001</c:v>
                </c:pt>
                <c:pt idx="6">
                  <c:v>0.6</c:v>
                </c:pt>
                <c:pt idx="7">
                  <c:v>109.98699999999997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непрограммные расходы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1.7455574072057205</c:v>
                </c:pt>
                <c:pt idx="1">
                  <c:v>0</c:v>
                </c:pt>
                <c:pt idx="2">
                  <c:v>324860.63061998249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ln w="57150">
              <a:noFill/>
            </a:ln>
          </c:spPr>
          <c:explosion val="2"/>
          <c:dPt>
            <c:idx val="1"/>
            <c:bubble3D val="0"/>
            <c:spPr>
              <a:solidFill>
                <a:srgbClr val="FFC000"/>
              </a:solidFill>
              <a:ln w="57150">
                <a:noFill/>
              </a:ln>
            </c:spPr>
          </c:dPt>
          <c:dPt>
            <c:idx val="2"/>
            <c:bubble3D val="0"/>
            <c:spPr>
              <a:solidFill>
                <a:srgbClr val="C00000"/>
              </a:solidFill>
              <a:ln w="57150">
                <a:noFill/>
              </a:ln>
            </c:spPr>
          </c:dPt>
          <c:dLbls>
            <c:dLbl>
              <c:idx val="0"/>
              <c:layout>
                <c:manualLayout>
                  <c:x val="-4.5021420384184954E-2"/>
                  <c:y val="-7.25927066770885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29,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2069679701352064E-3"/>
                  <c:y val="-7.1831761440218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8807133444070804E-2"/>
                  <c:y val="-1.6727441390079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Налоговые и неналоговые доходы</c:v>
                </c:pt>
                <c:pt idx="1">
                  <c:v>Дотация на выравнивание бюджетной обеспеченности</c:v>
                </c:pt>
                <c:pt idx="2">
                  <c:v>Безвозмездные поступления (за искл. дотации на выравнивание)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0.2956322251557173</c:v>
                </c:pt>
                <c:pt idx="1">
                  <c:v>0.12946966395816778</c:v>
                </c:pt>
                <c:pt idx="2">
                  <c:v>0.57489811088611487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Налоговые и неналоговые доходы</c:v>
                </c:pt>
                <c:pt idx="1">
                  <c:v>Дотация на выравнивание бюджетной обеспеченности</c:v>
                </c:pt>
                <c:pt idx="2">
                  <c:v>Безвозмездные поступления (за искл. дотации на выравнивание)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230.67</c:v>
                </c:pt>
                <c:pt idx="1">
                  <c:v>101.02</c:v>
                </c:pt>
                <c:pt idx="2">
                  <c:v>448.57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/>
            </a:pPr>
            <a:endParaRPr lang="ru-RU"/>
          </a:p>
        </c:txPr>
      </c:legendEntry>
      <c:layout>
        <c:manualLayout>
          <c:xMode val="edge"/>
          <c:yMode val="edge"/>
          <c:x val="0.62060719840575485"/>
          <c:y val="0"/>
          <c:w val="0.37476317196461556"/>
          <c:h val="1"/>
        </c:manualLayout>
      </c:layout>
      <c:overlay val="0"/>
      <c:spPr>
        <a:effectLst>
          <a:glow>
            <a:schemeClr val="accent1">
              <a:alpha val="40000"/>
            </a:schemeClr>
          </a:glow>
          <a:softEdge rad="0"/>
        </a:effectLst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800" b="0" i="0" baseline="0" dirty="0" smtClean="0">
                <a:effectLst/>
              </a:rPr>
              <a:t>млн. руб.</a:t>
            </a:r>
            <a:endParaRPr lang="ru-RU" dirty="0" smtClean="0">
              <a:effectLst/>
            </a:endParaRPr>
          </a:p>
        </c:rich>
      </c:tx>
      <c:layout>
        <c:manualLayout>
          <c:xMode val="edge"/>
          <c:yMode val="edge"/>
          <c:x val="0.87579469233012541"/>
          <c:y val="1.964222862626141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1604938271604937E-2"/>
          <c:y val="0.11865320153965024"/>
          <c:w val="0.96604938271604934"/>
          <c:h val="0.7540041754649784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47625" cap="sq" cmpd="sng">
              <a:solidFill>
                <a:schemeClr val="accent3"/>
              </a:solidFill>
            </a:ln>
          </c:spPr>
          <c:dPt>
            <c:idx val="2"/>
            <c:bubble3D val="0"/>
            <c:spPr>
              <a:ln w="47625" cmpd="sng">
                <a:solidFill>
                  <a:schemeClr val="accent3"/>
                </a:solidFill>
              </a:ln>
            </c:spPr>
          </c:dPt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120,5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Лист1!$A$2:$A$6</c:f>
              <c:strCache>
                <c:ptCount val="4"/>
                <c:pt idx="0">
                  <c:v>2016 факт
</c:v>
                </c:pt>
                <c:pt idx="1">
                  <c:v>2017 план</c:v>
                </c:pt>
                <c:pt idx="2">
                  <c:v>2018 план</c:v>
                </c:pt>
                <c:pt idx="3">
                  <c:v>2019 план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220.72</c:v>
                </c:pt>
                <c:pt idx="1">
                  <c:v>230.6</c:v>
                </c:pt>
                <c:pt idx="2">
                  <c:v>236.3</c:v>
                </c:pt>
                <c:pt idx="3">
                  <c:v>242.14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075712"/>
        <c:axId val="115077504"/>
      </c:lineChart>
      <c:catAx>
        <c:axId val="115075712"/>
        <c:scaling>
          <c:orientation val="minMax"/>
        </c:scaling>
        <c:delete val="0"/>
        <c:axPos val="b"/>
        <c:majorTickMark val="out"/>
        <c:minorTickMark val="none"/>
        <c:tickLblPos val="nextTo"/>
        <c:crossAx val="115077504"/>
        <c:crosses val="autoZero"/>
        <c:auto val="1"/>
        <c:lblAlgn val="ctr"/>
        <c:lblOffset val="100"/>
        <c:noMultiLvlLbl val="0"/>
      </c:catAx>
      <c:valAx>
        <c:axId val="11507750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15075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 smtClean="0"/>
              <a:t>млн. руб.</a:t>
            </a:r>
            <a:endParaRPr lang="ru-RU" sz="1600" b="0" dirty="0"/>
          </a:p>
        </c:rich>
      </c:tx>
      <c:layout>
        <c:manualLayout>
          <c:xMode val="edge"/>
          <c:yMode val="edge"/>
          <c:x val="0.87710121580693934"/>
          <c:y val="2.394380843056448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47625">
              <a:solidFill>
                <a:srgbClr val="00B050"/>
              </a:solidFill>
            </a:ln>
          </c:spPr>
          <c:dLbls>
            <c:dLbl>
              <c:idx val="0"/>
              <c:layout>
                <c:manualLayout>
                  <c:x val="-4.1408442540200818E-2"/>
                  <c:y val="8.1732083382305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18471128608924E-2"/>
                  <c:y val="8.74886450525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438976377952756E-2"/>
                  <c:y val="5.4909748590025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139274380141338E-2"/>
                  <c:y val="9.0335460580443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022309711286089E-3"/>
                  <c:y val="4.371266754674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4"/>
                <c:pt idx="0">
                  <c:v>2016 факт</c:v>
                </c:pt>
                <c:pt idx="1">
                  <c:v>2017 план</c:v>
                </c:pt>
                <c:pt idx="2">
                  <c:v>2018 план</c:v>
                </c:pt>
                <c:pt idx="3">
                  <c:v>2019 план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103.1</c:v>
                </c:pt>
                <c:pt idx="1">
                  <c:v>104.7</c:v>
                </c:pt>
                <c:pt idx="2">
                  <c:v>110.12</c:v>
                </c:pt>
                <c:pt idx="3">
                  <c:v>115.81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08480"/>
        <c:axId val="7110016"/>
      </c:lineChart>
      <c:catAx>
        <c:axId val="7108480"/>
        <c:scaling>
          <c:orientation val="minMax"/>
        </c:scaling>
        <c:delete val="0"/>
        <c:axPos val="b"/>
        <c:majorTickMark val="out"/>
        <c:minorTickMark val="none"/>
        <c:tickLblPos val="nextTo"/>
        <c:crossAx val="7110016"/>
        <c:crosses val="autoZero"/>
        <c:auto val="1"/>
        <c:lblAlgn val="ctr"/>
        <c:lblOffset val="100"/>
        <c:noMultiLvlLbl val="0"/>
      </c:catAx>
      <c:valAx>
        <c:axId val="711001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7108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1600" b="0"/>
            </a:pPr>
            <a:r>
              <a:rPr lang="ru-RU" sz="1600" b="0"/>
              <a:t>млн. руб.</a:t>
            </a:r>
          </a:p>
        </c:rich>
      </c:tx>
      <c:layout>
        <c:manualLayout>
          <c:xMode val="edge"/>
          <c:yMode val="edge"/>
          <c:x val="0.88426797289568881"/>
          <c:y val="1.750593845553982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7593027208776495E-2"/>
          <c:y val="8.0062853998645572E-2"/>
          <c:w val="0.90240697279122351"/>
          <c:h val="0.7574721290196803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7.1648346881357551E-3"/>
                  <c:y val="-0.389014690943791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218401468887939E-3"/>
                  <c:y val="-0.41579032762831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621648037026741E-3"/>
                  <c:y val="-0.427124697305505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758,31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183982818118882E-2"/>
                  <c:y val="-0.411565270424182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7139953362452733E-3"/>
                  <c:y val="-0.37382016484023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4"/>
                <c:pt idx="0">
                  <c:v>2016 факт</c:v>
                </c:pt>
                <c:pt idx="1">
                  <c:v>2017 план</c:v>
                </c:pt>
                <c:pt idx="2">
                  <c:v>2018 план</c:v>
                </c:pt>
                <c:pt idx="3">
                  <c:v>2019 план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762.99</c:v>
                </c:pt>
                <c:pt idx="1">
                  <c:v>780.26</c:v>
                </c:pt>
                <c:pt idx="2">
                  <c:v>758.31</c:v>
                </c:pt>
                <c:pt idx="3">
                  <c:v>765.43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249920"/>
        <c:axId val="7266688"/>
      </c:barChart>
      <c:catAx>
        <c:axId val="7249920"/>
        <c:scaling>
          <c:orientation val="minMax"/>
        </c:scaling>
        <c:delete val="0"/>
        <c:axPos val="b"/>
        <c:majorTickMark val="out"/>
        <c:minorTickMark val="none"/>
        <c:tickLblPos val="nextTo"/>
        <c:crossAx val="7266688"/>
        <c:crosses val="autoZero"/>
        <c:auto val="1"/>
        <c:lblAlgn val="ctr"/>
        <c:lblOffset val="100"/>
        <c:noMultiLvlLbl val="0"/>
      </c:catAx>
      <c:valAx>
        <c:axId val="7266688"/>
        <c:scaling>
          <c:orientation val="minMax"/>
          <c:max val="8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7249920"/>
        <c:crosses val="autoZero"/>
        <c:crossBetween val="between"/>
        <c:majorUnit val="1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3283841477931"/>
          <c:y val="6.2377684530778632E-2"/>
          <c:w val="0.50653555458345489"/>
          <c:h val="0.8926346349737334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2700">
                <a:schemeClr val="accent1"/>
              </a:glow>
            </a:effectLst>
          </c:spPr>
          <c:dPt>
            <c:idx val="0"/>
            <c:bubble3D val="0"/>
            <c:spPr>
              <a:effectLst>
                <a:glow rad="12700">
                  <a:schemeClr val="accent1"/>
                </a:glow>
              </a:effectLst>
              <a:scene3d>
                <a:camera prst="orthographicFront"/>
                <a:lightRig rig="threePt" dir="t">
                  <a:rot lat="0" lon="0" rev="0"/>
                </a:lightRig>
              </a:scene3d>
              <a:sp3d>
                <a:bevelT w="0"/>
                <a:bevelB/>
              </a:sp3d>
            </c:spPr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3"/>
            <c:bubble3D val="0"/>
            <c:spPr>
              <a:solidFill>
                <a:schemeClr val="accent3">
                  <a:lumMod val="50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6"/>
            <c:bubble3D val="0"/>
            <c:spPr>
              <a:solidFill>
                <a:srgbClr val="7030A0"/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9"/>
            <c:bubble3D val="0"/>
            <c:spPr>
              <a:solidFill>
                <a:schemeClr val="bg2">
                  <a:lumMod val="75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10"/>
            <c:bubble3D val="0"/>
            <c:spPr>
              <a:solidFill>
                <a:schemeClr val="tx2">
                  <a:lumMod val="75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Lbls>
            <c:dLbl>
              <c:idx val="0"/>
              <c:layout>
                <c:manualLayout>
                  <c:x val="1.3227696922564159E-2"/>
                  <c:y val="-5.4649639867870706E-2"/>
                </c:manualLayout>
              </c:layout>
              <c:numFmt formatCode="0.0%" sourceLinked="0"/>
              <c:spPr>
                <a:ln w="6350"/>
                <a:effectLst>
                  <a:outerShdw blurRad="50800" dist="50800" dir="5400000" sx="200000" sy="200000" algn="ctr" rotWithShape="0">
                    <a:srgbClr val="000000">
                      <a:alpha val="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</c:spPr>
              <c:txPr>
                <a:bodyPr rot="0" vert="horz"/>
                <a:lstStyle/>
                <a:p>
                  <a:pPr>
                    <a:defRPr sz="1200" baseline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6314147965040932"/>
                  <c:y val="-7.2038161644011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9.8472739140095647E-2"/>
                  <c:y val="-0.151528546906368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2.6336772765989072E-2"/>
                  <c:y val="-1.11998510337662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6.6138484612820694E-2"/>
                  <c:y val="0.166432994143060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7"/>
              <c:layout>
                <c:manualLayout>
                  <c:x val="-6.1729252305299409E-2"/>
                  <c:y val="0.158980770524714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8"/>
              <c:layout>
                <c:manualLayout>
                  <c:x val="7.4104744664224981E-3"/>
                  <c:y val="3.7987232187876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9"/>
              <c:layout>
                <c:manualLayout>
                  <c:x val="3.2606087652258996E-2"/>
                  <c:y val="-5.1554100826403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0"/>
              <c:layout>
                <c:manualLayout>
                  <c:x val="-9.6906809990146808E-2"/>
                  <c:y val="-8.1974459801806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1"/>
              <c:layout>
                <c:manualLayout>
                  <c:x val="-2.0576417435099803E-2"/>
                  <c:y val="-0.183821515919201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2"/>
              <c:layout>
                <c:manualLayout>
                  <c:x val="-9.9990825245282397E-2"/>
                  <c:y val="-0.163949115200032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3"/>
              <c:layout>
                <c:manualLayout>
                  <c:x val="-1.1024238047624337E-3"/>
                  <c:y val="-7.6900884252297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numFmt formatCode="0.0%" sourceLinked="0"/>
            <c:spPr>
              <a:ln w="635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50800" dir="5400000" sx="200000" sy="200000" algn="ctr" rotWithShape="0">
                  <a:srgbClr val="000000">
                    <a:alpha val="0"/>
                  </a:srgbClr>
                </a:outerShdw>
              </a:effectLst>
              <a:scene3d>
                <a:camera prst="orthographicFront"/>
                <a:lightRig rig="threePt" dir="t"/>
              </a:scene3d>
            </c:spPr>
            <c:txPr>
              <a:bodyPr rot="0" vert="horz"/>
              <a:lstStyle/>
              <a:p>
                <a:pPr>
                  <a:defRPr sz="120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Межбюджетные трансферты общего характера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11"/>
                <c:pt idx="0">
                  <c:v>0.14018924629578594</c:v>
                </c:pt>
                <c:pt idx="1">
                  <c:v>1.1549011115923203E-3</c:v>
                </c:pt>
                <c:pt idx="2">
                  <c:v>1.5617412759032512E-3</c:v>
                </c:pt>
                <c:pt idx="3">
                  <c:v>5.840124939302074E-3</c:v>
                </c:pt>
                <c:pt idx="4">
                  <c:v>2.7376405895245225E-2</c:v>
                </c:pt>
                <c:pt idx="5">
                  <c:v>0.57206976652624131</c:v>
                </c:pt>
                <c:pt idx="6">
                  <c:v>5.1248736826909204E-2</c:v>
                </c:pt>
                <c:pt idx="7">
                  <c:v>8.8599288685906302E-2</c:v>
                </c:pt>
                <c:pt idx="8">
                  <c:v>1.0105384726432803E-3</c:v>
                </c:pt>
                <c:pt idx="9">
                  <c:v>4.763967085318321E-3</c:v>
                </c:pt>
                <c:pt idx="10">
                  <c:v>0.10618528288515298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9"/>
      </c:doughnutChart>
    </c:plotArea>
    <c:legend>
      <c:legendPos val="r"/>
      <c:layout>
        <c:manualLayout>
          <c:xMode val="edge"/>
          <c:yMode val="edge"/>
          <c:x val="2.10411198600175E-3"/>
          <c:y val="0"/>
          <c:w val="0.38051084601710922"/>
          <c:h val="0.98575901582140324"/>
        </c:manualLayout>
      </c:layout>
      <c:overlay val="0"/>
      <c:txPr>
        <a:bodyPr/>
        <a:lstStyle/>
        <a:p>
          <a:pPr>
            <a:defRPr sz="11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380285797608633"/>
          <c:y val="7.5944452855141314E-2"/>
          <c:w val="0.50653555458345489"/>
          <c:h val="0.8926346349737334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2700">
                <a:schemeClr val="accent1"/>
              </a:glow>
            </a:effectLst>
          </c:spPr>
          <c:dPt>
            <c:idx val="0"/>
            <c:bubble3D val="0"/>
            <c:spPr>
              <a:effectLst>
                <a:glow rad="12700">
                  <a:schemeClr val="accent1"/>
                </a:glow>
              </a:effectLst>
              <a:scene3d>
                <a:camera prst="orthographicFront"/>
                <a:lightRig rig="threePt" dir="t">
                  <a:rot lat="0" lon="0" rev="0"/>
                </a:lightRig>
              </a:scene3d>
              <a:sp3d>
                <a:bevelT w="0"/>
                <a:bevelB/>
              </a:sp3d>
            </c:spPr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3"/>
            <c:bubble3D val="0"/>
            <c:spPr>
              <a:solidFill>
                <a:schemeClr val="accent3">
                  <a:lumMod val="50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6"/>
            <c:bubble3D val="0"/>
            <c:spPr>
              <a:solidFill>
                <a:srgbClr val="7030A0"/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9"/>
            <c:bubble3D val="0"/>
            <c:spPr>
              <a:solidFill>
                <a:schemeClr val="bg2">
                  <a:lumMod val="75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10"/>
            <c:bubble3D val="0"/>
            <c:spPr>
              <a:solidFill>
                <a:schemeClr val="tx2">
                  <a:lumMod val="75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Lbls>
            <c:dLbl>
              <c:idx val="0"/>
              <c:layout>
                <c:manualLayout>
                  <c:x val="2.8530910197653108E-3"/>
                  <c:y val="-0.17132476733354415"/>
                </c:manualLayout>
              </c:layout>
              <c:numFmt formatCode="0.0%" sourceLinked="0"/>
              <c:spPr>
                <a:ln w="6350"/>
                <a:effectLst>
                  <a:outerShdw blurRad="50800" dist="50800" dir="5400000" sx="200000" sy="200000" algn="ctr" rotWithShape="0">
                    <a:srgbClr val="000000">
                      <a:alpha val="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</c:spPr>
              <c:txPr>
                <a:bodyPr rot="0" vert="horz"/>
                <a:lstStyle/>
                <a:p>
                  <a:pPr>
                    <a:defRPr sz="1200" baseline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8502192566839093E-2"/>
                  <c:y val="-0.137159119072239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4.5117185858900941E-2"/>
                  <c:y val="-0.200369189748147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0.11263921188962198"/>
                  <c:y val="-0.132955312657567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7.8210147518623152E-2"/>
                  <c:y val="-9.3374667771956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6.6138484612820694E-2"/>
                  <c:y val="0.166432994143060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6"/>
              <c:layout>
                <c:manualLayout>
                  <c:x val="-0.10522873742319942"/>
                  <c:y val="-3.2560484732465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7"/>
              <c:layout>
                <c:manualLayout>
                  <c:x val="-9.1371150170989401E-2"/>
                  <c:y val="-9.878966439626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8"/>
              <c:layout>
                <c:manualLayout>
                  <c:x val="-4.5944941691819487E-2"/>
                  <c:y val="-2.4420363549349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9"/>
              <c:layout>
                <c:manualLayout>
                  <c:x val="-6.5212175304517991E-2"/>
                  <c:y val="-0.143808807568389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0"/>
              <c:layout>
                <c:manualLayout>
                  <c:x val="-6.281865040205617E-2"/>
                  <c:y val="-0.171515771751856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1"/>
              <c:layout>
                <c:manualLayout>
                  <c:x val="-2.0576417435099803E-2"/>
                  <c:y val="-0.183821515919201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2"/>
              <c:layout>
                <c:manualLayout>
                  <c:x val="-9.9990825245282397E-2"/>
                  <c:y val="-0.163949115200032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3"/>
              <c:layout>
                <c:manualLayout>
                  <c:x val="-1.1024238047624337E-3"/>
                  <c:y val="-7.6900884252297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numFmt formatCode="0.0%" sourceLinked="0"/>
            <c:spPr>
              <a:ln w="635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50800" dir="5400000" sx="200000" sy="200000" algn="ctr" rotWithShape="0">
                  <a:srgbClr val="000000">
                    <a:alpha val="0"/>
                  </a:srgbClr>
                </a:outerShdw>
              </a:effectLst>
              <a:scene3d>
                <a:camera prst="orthographicFront"/>
                <a:lightRig rig="threePt" dir="t"/>
              </a:scene3d>
            </c:spPr>
            <c:txPr>
              <a:bodyPr rot="0" vert="horz"/>
              <a:lstStyle/>
              <a:p>
                <a:pPr>
                  <a:defRPr sz="120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Межбюджетные трансферты общего характера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11"/>
                <c:pt idx="0">
                  <c:v>0.14541426018412476</c:v>
                </c:pt>
                <c:pt idx="1">
                  <c:v>1.7097005383890575E-3</c:v>
                </c:pt>
                <c:pt idx="2">
                  <c:v>1.3098305474015118E-3</c:v>
                </c:pt>
                <c:pt idx="3">
                  <c:v>7.3950315640965965E-3</c:v>
                </c:pt>
                <c:pt idx="4">
                  <c:v>2.1127438566127737E-2</c:v>
                </c:pt>
                <c:pt idx="5">
                  <c:v>0.57927832694395776</c:v>
                </c:pt>
                <c:pt idx="6">
                  <c:v>5.137569374880168E-2</c:v>
                </c:pt>
                <c:pt idx="7">
                  <c:v>8.1624448768964353E-2</c:v>
                </c:pt>
                <c:pt idx="8">
                  <c:v>9.8685863160387875E-4</c:v>
                </c:pt>
                <c:pt idx="9">
                  <c:v>4.4857210527449029E-3</c:v>
                </c:pt>
                <c:pt idx="10">
                  <c:v>0.10529268945378786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9"/>
      </c:doughnutChart>
    </c:plotArea>
    <c:legend>
      <c:legendPos val="r"/>
      <c:layout>
        <c:manualLayout>
          <c:xMode val="edge"/>
          <c:yMode val="edge"/>
          <c:x val="2.10411198600175E-3"/>
          <c:y val="0"/>
          <c:w val="0.38051084601710922"/>
          <c:h val="0.98575901582140324"/>
        </c:manualLayout>
      </c:layout>
      <c:overlay val="0"/>
      <c:txPr>
        <a:bodyPr/>
        <a:lstStyle/>
        <a:p>
          <a:pPr>
            <a:defRPr sz="11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aseline="0">
                <a:solidFill>
                  <a:schemeClr val="tx1"/>
                </a:solidFill>
              </a:defRPr>
            </a:pPr>
            <a:r>
              <a:rPr lang="ru-RU" sz="1600" baseline="0" dirty="0" smtClean="0">
                <a:solidFill>
                  <a:schemeClr val="tx1"/>
                </a:solidFill>
              </a:rPr>
              <a:t>Всего 780,26 млн.</a:t>
            </a:r>
            <a:endParaRPr lang="ru-RU" sz="160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67954766985935644"/>
          <c:y val="2.628984403512527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6620374015748031"/>
          <c:y val="0.10710003841963378"/>
          <c:w val="0.54351848206474196"/>
          <c:h val="0.781182648998354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c:spPr>
          <c:dPt>
            <c:idx val="1"/>
            <c:bubble3D val="0"/>
            <c:spPr>
              <a:solidFill>
                <a:srgbClr val="C00000"/>
              </a:solidFill>
              <a:ln>
                <a:solidFill>
                  <a:schemeClr val="accent1"/>
                </a:solidFill>
              </a:ln>
            </c:spPr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c:spPr>
          </c:dPt>
          <c:dPt>
            <c:idx val="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c:spPr>
          </c:dPt>
          <c:dPt>
            <c:idx val="4"/>
            <c:bubble3D val="0"/>
            <c:spPr>
              <a:solidFill>
                <a:srgbClr val="FFFF00"/>
              </a:solidFill>
              <a:ln>
                <a:solidFill>
                  <a:schemeClr val="accent1"/>
                </a:solidFill>
                <a:prstDash val="sysDot"/>
              </a:ln>
            </c:spPr>
          </c:dPt>
          <c:dPt>
            <c:idx val="5"/>
            <c:bubble3D val="0"/>
            <c:spPr>
              <a:solidFill>
                <a:srgbClr val="7030A0"/>
              </a:solidFill>
              <a:ln>
                <a:solidFill>
                  <a:schemeClr val="accent1"/>
                </a:solidFill>
              </a:ln>
            </c:spPr>
          </c:dPt>
          <c:dPt>
            <c:idx val="6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0"/>
              <c:layout>
                <c:manualLayout>
                  <c:x val="-4.9336832895888014E-2"/>
                  <c:y val="-4.2576129759256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76334208223973E-2"/>
                  <c:y val="-6.9790841454334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736111111111111E-3"/>
                  <c:y val="-6.5967701765823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939031058617673E-2"/>
                  <c:y val="0.109792469623069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4204943132108489E-2"/>
                  <c:y val="-0.13366847009414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476399825021872E-2"/>
                  <c:y val="-0.129966477743319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2376421697287844E-2"/>
                  <c:y val="-7.9902380665850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2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Расходы на выплаты персоналу</c:v>
                </c:pt>
                <c:pt idx="1">
                  <c:v>Закупка товаров, работ и услуг</c:v>
                </c:pt>
                <c:pt idx="2">
                  <c:v>Социальное обеспечение и иные выплаты населению</c:v>
                </c:pt>
                <c:pt idx="3">
                  <c:v>Капитальные вложения в объекты государственной (муниципальной) собственности</c:v>
                </c:pt>
                <c:pt idx="4">
                  <c:v>Межбюджетные трансферты</c:v>
                </c:pt>
                <c:pt idx="5">
                  <c:v>Предоставление субсидий бюджетным, автономным учреждениям и иным некоммерческим организациям</c:v>
                </c:pt>
                <c:pt idx="6">
                  <c:v>Иные бюджетные ассигнования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113.10317999999999</c:v>
                </c:pt>
                <c:pt idx="1">
                  <c:v>40.777999999999999</c:v>
                </c:pt>
                <c:pt idx="2">
                  <c:v>28.717269999999999</c:v>
                </c:pt>
                <c:pt idx="3">
                  <c:v>1.2286999999999999</c:v>
                </c:pt>
                <c:pt idx="4">
                  <c:v>107.4819</c:v>
                </c:pt>
                <c:pt idx="5">
                  <c:v>473.59028999999998</c:v>
                </c:pt>
                <c:pt idx="6">
                  <c:v>15.36238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9.003718285214348E-4"/>
          <c:y val="3.5125970707120757E-2"/>
          <c:w val="0.37235400262467194"/>
          <c:h val="0.96487402929287924"/>
        </c:manualLayout>
      </c:layout>
      <c:overlay val="0"/>
      <c:txPr>
        <a:bodyPr/>
        <a:lstStyle/>
        <a:p>
          <a:pPr>
            <a:defRPr sz="12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17488091766305E-2"/>
          <c:y val="7.9567827130852337E-2"/>
          <c:w val="0.54993827160493824"/>
          <c:h val="0.8556062424969987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0"/>
              </a:lightRig>
            </a:scene3d>
            <a:sp3d prstMaterial="metal">
              <a:bevelT/>
              <a:bevelB/>
            </a:sp3d>
          </c:spPr>
          <c:explosion val="27"/>
          <c:dPt>
            <c:idx val="0"/>
            <c:bubble3D val="0"/>
          </c:dPt>
          <c:dPt>
            <c:idx val="1"/>
            <c:bubble3D val="0"/>
            <c:explosion val="19"/>
          </c:dPt>
          <c:dPt>
            <c:idx val="3"/>
            <c:bubble3D val="0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7984102668293716E-3"/>
                  <c:y val="0.10564225690276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8200893529441296E-2"/>
                  <c:y val="-0.108043217286914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социальная политика</c:v>
                </c:pt>
                <c:pt idx="2">
                  <c:v>культура, кинематография</c:v>
                </c:pt>
                <c:pt idx="3">
                  <c:v>физическая культура и спорт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452.3</c:v>
                </c:pt>
                <c:pt idx="1">
                  <c:v>63.68</c:v>
                </c:pt>
                <c:pt idx="2">
                  <c:v>43.5</c:v>
                </c:pt>
                <c:pt idx="3">
                  <c:v>0.77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4685719840575484"/>
          <c:y val="1.4594814303674182E-2"/>
          <c:w val="0.34696996208807235"/>
          <c:h val="0.77412067189080358"/>
        </c:manualLayout>
      </c:layout>
      <c:overlay val="0"/>
      <c:txPr>
        <a:bodyPr/>
        <a:lstStyle/>
        <a:p>
          <a:pPr>
            <a:defRPr b="1" i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0.26375</cdr:x>
      <cdr:y>0</cdr:y>
    </cdr:from>
    <cdr:to>
      <cdr:x>0.36875</cdr:x>
      <cdr:y>0.07044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0584" y="-1600200"/>
          <a:ext cx="864108" cy="3188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599,9</a:t>
          </a:r>
        </a:p>
        <a:p xmlns:a="http://schemas.openxmlformats.org/drawingml/2006/main">
          <a:endParaRPr lang="ru-RU" sz="1800" b="1" dirty="0" smtClean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0.52625</cdr:x>
      <cdr:y>0.91319</cdr:y>
    </cdr:from>
    <cdr:to>
      <cdr:x>0.65486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30824" y="4133055"/>
          <a:ext cx="1058416" cy="3929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0.3075</cdr:x>
      <cdr:y>0.79797</cdr:y>
    </cdr:from>
    <cdr:to>
      <cdr:x>0.44486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30624" y="3611563"/>
          <a:ext cx="11304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0.86624</cdr:x>
      <cdr:y>0.01542</cdr:y>
    </cdr:from>
    <cdr:to>
      <cdr:x>0.99749</cdr:x>
      <cdr:y>0.0771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28792" y="72008"/>
          <a:ext cx="108012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0.84874</cdr:x>
      <cdr:y>0</cdr:y>
    </cdr:from>
    <cdr:to>
      <cdr:x>0.95985</cdr:x>
      <cdr:y>0.0771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984776" y="0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ru-RU" sz="1600" dirty="0" smtClean="0">
              <a:solidFill>
                <a:schemeClr val="tx2"/>
              </a:solidFill>
            </a:rPr>
            <a:t>       </a:t>
          </a:r>
          <a:r>
            <a:rPr lang="ru-RU" sz="1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(по долям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ru-RU" sz="16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0.86624</cdr:x>
      <cdr:y>0.01542</cdr:y>
    </cdr:from>
    <cdr:to>
      <cdr:x>0.99749</cdr:x>
      <cdr:y>0.0771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28792" y="72008"/>
          <a:ext cx="108012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0.84874</cdr:x>
      <cdr:y>0</cdr:y>
    </cdr:from>
    <cdr:to>
      <cdr:x>0.95985</cdr:x>
      <cdr:y>0.0771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984776" y="0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ru-RU" sz="1600" dirty="0" smtClean="0">
              <a:solidFill>
                <a:schemeClr val="tx2"/>
              </a:solidFill>
            </a:rPr>
            <a:t>       </a:t>
          </a:r>
          <a:r>
            <a:rPr lang="ru-RU" sz="1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(по долям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ru-RU" sz="16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0.02421</cdr:x>
      <cdr:y>0.70765</cdr:y>
    </cdr:from>
    <cdr:to>
      <cdr:x>0.47838</cdr:x>
      <cdr:y>0.9717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8074" y="4465488"/>
          <a:ext cx="2027438" cy="16662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dirty="0" smtClean="0"/>
        </a:p>
        <a:p xmlns:a="http://schemas.openxmlformats.org/drawingml/2006/main">
          <a:endParaRPr lang="ru-RU" sz="1800" dirty="0"/>
        </a:p>
        <a:p xmlns:a="http://schemas.openxmlformats.org/drawingml/2006/main">
          <a:endParaRPr lang="ru-RU" sz="1800" dirty="0" smtClean="0"/>
        </a:p>
        <a:p xmlns:a="http://schemas.openxmlformats.org/drawingml/2006/main">
          <a:r>
            <a:rPr lang="ru-RU" sz="1800" dirty="0" smtClean="0"/>
            <a:t>непрограммные расходы (14,4% )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0.01352</cdr:x>
      <cdr:y>0.08004</cdr:y>
    </cdr:from>
    <cdr:to>
      <cdr:x>0.21836</cdr:x>
      <cdr:y>0.12568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351" y="505048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b="1" dirty="0" smtClean="0"/>
            <a:t>№ 3 – 68,3 %</a:t>
          </a:r>
        </a:p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0.68153</cdr:x>
      <cdr:y>0.59354</cdr:y>
    </cdr:from>
    <cdr:to>
      <cdr:x>0.85897</cdr:x>
      <cdr:y>0.662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42387" y="3745408"/>
          <a:ext cx="79208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№ 4 – 16,4 %</a:t>
          </a:r>
        </a:p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0.75553</cdr:x>
      <cdr:y>0.06862</cdr:y>
    </cdr:from>
    <cdr:to>
      <cdr:x>0.96037</cdr:x>
      <cdr:y>0.21353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372719" y="4330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№ 5 – 10,2 %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0.38452</cdr:x>
      <cdr:y>0.28544</cdr:y>
    </cdr:from>
    <cdr:to>
      <cdr:x>0.58936</cdr:x>
      <cdr:y>0.33108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716535" y="1801192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№ 6 – 2,9 %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0.57032</cdr:x>
      <cdr:y>0.68483</cdr:y>
    </cdr:from>
    <cdr:to>
      <cdr:x>0.77516</cdr:x>
      <cdr:y>0.82973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545952" y="43214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программные</a:t>
          </a:r>
          <a:r>
            <a:rPr lang="ru-RU" sz="1600" dirty="0" smtClean="0"/>
            <a:t> </a:t>
          </a:r>
        </a:p>
        <a:p xmlns:a="http://schemas.openxmlformats.org/drawingml/2006/main">
          <a:r>
            <a:rPr lang="ru-RU" sz="1800" dirty="0" smtClean="0"/>
            <a:t>расходы (97,4 %)</a:t>
          </a:r>
        </a:p>
      </cdr:txBody>
    </cdr:sp>
  </cdr:relSizeAnchor>
  <cdr:relSizeAnchor xmlns:cdr="http://schemas.openxmlformats.org/drawingml/2006/chartDrawing">
    <cdr:from>
      <cdr:x>0.22962</cdr:x>
      <cdr:y>0.65219</cdr:y>
    </cdr:from>
    <cdr:to>
      <cdr:x>0.50384</cdr:x>
      <cdr:y>0.83477</cdr:y>
    </cdr:to>
    <cdr:cxnSp macro="">
      <cdr:nvCxnSpPr>
        <cdr:cNvPr id="10" name="Прямая со стрелкой 9"/>
        <cdr:cNvCxnSpPr/>
      </cdr:nvCxnSpPr>
      <cdr:spPr>
        <a:xfrm xmlns:a="http://schemas.openxmlformats.org/drawingml/2006/main" flipV="1">
          <a:off x="1025018" y="4115501"/>
          <a:ext cx="1224136" cy="115212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70D56-12EA-44D5-BDBF-4DF61285B8B3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A754C-B024-477D-8029-7016401A8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5451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3F4A6-7870-47B5-B0C3-603C829A6961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20405-C40C-45C8-9EC5-31C93BD49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356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289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540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652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439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52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4F5BF-B498-4DA9-904F-31B46DA67C2A}" type="datetime1">
              <a:rPr lang="ru-RU" smtClean="0"/>
              <a:t>29.11.2016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FE3D-3B50-418D-ACA2-A5292DAEE13C}" type="datetime1">
              <a:rPr lang="ru-RU" smtClean="0"/>
              <a:t>29.11.2016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3260-2B65-4EE1-847F-9681385B1D00}" type="datetime1">
              <a:rPr lang="ru-RU" smtClean="0"/>
              <a:t>29.11.2016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9770-8B25-48A9-8D80-1C625658F992}" type="datetime1">
              <a:rPr lang="ru-RU" smtClean="0"/>
              <a:t>29.11.2016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2B202-A276-46E1-ACFB-56DAA25CB9A4}" type="datetime1">
              <a:rPr lang="ru-RU" smtClean="0"/>
              <a:t>29.11.2016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6D73-80E7-4DC9-B5CB-FDBDFCFF70B3}" type="datetime1">
              <a:rPr lang="ru-RU" smtClean="0"/>
              <a:t>29.11.2016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624C-E105-4FD5-B71E-13D41A312511}" type="datetime1">
              <a:rPr lang="ru-RU" smtClean="0"/>
              <a:t>29.11.2016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3402-E74C-4B55-8718-791863C2DEA3}" type="datetime1">
              <a:rPr lang="ru-RU" smtClean="0"/>
              <a:t>29.11.2016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E86D-3F55-4F1A-93B3-BC79EA9218EF}" type="datetime1">
              <a:rPr lang="ru-RU" smtClean="0"/>
              <a:t>29.11.2016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DA7C-6F70-4FF2-87D1-4C9DC19E32CF}" type="datetime1">
              <a:rPr lang="ru-RU" smtClean="0"/>
              <a:t>29.11.2016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FE17-B529-4E5F-9993-031915297309}" type="datetime1">
              <a:rPr lang="ru-RU" smtClean="0"/>
              <a:t>29.11.2016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EEA1C52-4493-4B0F-A909-157E4FEC9C8E}" type="datetime1">
              <a:rPr lang="ru-RU" smtClean="0"/>
              <a:t>29.11.2016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7772400" cy="504056"/>
          </a:xfrm>
        </p:spPr>
        <p:txBody>
          <a:bodyPr>
            <a:normAutofit fontScale="90000"/>
          </a:bodyPr>
          <a:lstStyle/>
          <a:p>
            <a:pPr algn="l"/>
            <a:r>
              <a:rPr lang="ru-RU" sz="1400" dirty="0" smtClean="0"/>
              <a:t>Финансовое управление Администрации</a:t>
            </a:r>
            <a:br>
              <a:rPr lang="ru-RU" sz="1400" dirty="0" smtClean="0"/>
            </a:br>
            <a:r>
              <a:rPr lang="ru-RU" sz="1400" dirty="0" err="1" smtClean="0"/>
              <a:t>Усть</a:t>
            </a:r>
            <a:r>
              <a:rPr lang="ru-RU" sz="1400" dirty="0" smtClean="0"/>
              <a:t>-Большерецкого муниципального района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420888"/>
            <a:ext cx="8280920" cy="1296144"/>
          </a:xfrm>
        </p:spPr>
        <p:txBody>
          <a:bodyPr>
            <a:normAutofit fontScale="77500" lnSpcReduction="20000"/>
          </a:bodyPr>
          <a:lstStyle/>
          <a:p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БЮДЖЕТ </a:t>
            </a:r>
          </a:p>
          <a:p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УСТЬ-БОЛЬШЕРЕЦКОГО МУНИЦИПАЛЬНОГО РАЙОНА </a:t>
            </a:r>
          </a:p>
          <a:p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 2017 ГОД И НА ПЛАНОВЫЙ ПЕРИОД </a:t>
            </a:r>
          </a:p>
          <a:p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2018 И 2019 ГОДЫ</a:t>
            </a:r>
          </a:p>
        </p:txBody>
      </p:sp>
    </p:spTree>
    <p:extLst>
      <p:ext uri="{BB962C8B-B14F-4D97-AF65-F5344CB8AC3E}">
        <p14:creationId xmlns:p14="http://schemas.microsoft.com/office/powerpoint/2010/main" val="130835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1315"/>
            <a:ext cx="8085584" cy="86543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800" b="1" dirty="0" smtClean="0"/>
              <a:t>Структура расходов </a:t>
            </a:r>
            <a:br>
              <a:rPr lang="ru-RU" sz="1800" b="1" dirty="0" smtClean="0"/>
            </a:br>
            <a:r>
              <a:rPr lang="ru-RU" sz="1800" b="1" dirty="0" smtClean="0"/>
              <a:t>бюджета </a:t>
            </a:r>
            <a:r>
              <a:rPr lang="ru-RU" sz="1800" b="1" dirty="0" err="1" smtClean="0"/>
              <a:t>Усть</a:t>
            </a:r>
            <a:r>
              <a:rPr lang="ru-RU" sz="1800" b="1" dirty="0" smtClean="0"/>
              <a:t>-Большерецкого муниципального района на 2017 год</a:t>
            </a:r>
            <a:r>
              <a:rPr lang="ru-RU" sz="2600" b="1" dirty="0" smtClean="0"/>
              <a:t> </a:t>
            </a:r>
            <a:r>
              <a:rPr lang="ru-RU" sz="1200" b="1" dirty="0" smtClean="0"/>
              <a:t>по разделам классификации расходов бюджетов</a:t>
            </a:r>
            <a:endParaRPr lang="ru-RU" sz="12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0338631"/>
              </p:ext>
            </p:extLst>
          </p:nvPr>
        </p:nvGraphicFramePr>
        <p:xfrm>
          <a:off x="179512" y="1340768"/>
          <a:ext cx="856895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176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1314"/>
            <a:ext cx="8147248" cy="505397"/>
          </a:xfrm>
        </p:spPr>
        <p:txBody>
          <a:bodyPr/>
          <a:lstStyle/>
          <a:p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1400" b="1" dirty="0"/>
              <a:t>Бюджет  </a:t>
            </a:r>
            <a:r>
              <a:rPr lang="ru-RU" sz="1400" b="1" dirty="0" err="1"/>
              <a:t>Усть</a:t>
            </a:r>
            <a:r>
              <a:rPr lang="ru-RU" sz="1400" b="1" dirty="0"/>
              <a:t>-Большерецкого муниципального района видам расходов в </a:t>
            </a:r>
            <a:r>
              <a:rPr lang="ru-RU" sz="1400" b="1" dirty="0" smtClean="0"/>
              <a:t>2017 </a:t>
            </a:r>
            <a:r>
              <a:rPr lang="ru-RU" sz="1400" b="1" dirty="0"/>
              <a:t>году</a:t>
            </a:r>
            <a:endParaRPr lang="ru-RU" sz="14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427306"/>
              </p:ext>
            </p:extLst>
          </p:nvPr>
        </p:nvGraphicFramePr>
        <p:xfrm>
          <a:off x="0" y="620689"/>
          <a:ext cx="9144000" cy="6215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73458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92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sz="2600" b="1" smtClean="0"/>
              <a:t>Расходы на социально-культурную сферу</a:t>
            </a:r>
            <a:endParaRPr lang="ru-RU" sz="2600" dirty="0"/>
          </a:p>
        </p:txBody>
      </p:sp>
      <p:sp>
        <p:nvSpPr>
          <p:cNvPr id="7" name="Овал 6"/>
          <p:cNvSpPr/>
          <p:nvPr/>
        </p:nvSpPr>
        <p:spPr>
          <a:xfrm>
            <a:off x="179189" y="3881603"/>
            <a:ext cx="2108135" cy="212004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91951" y="4387462"/>
            <a:ext cx="1142706" cy="110832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543,1</a:t>
            </a:r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62,4 %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101097" y="2636912"/>
            <a:ext cx="2326887" cy="22659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629509" y="3290592"/>
            <a:ext cx="1270061" cy="123504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559,56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71,7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427984" y="1697019"/>
            <a:ext cx="2386010" cy="235237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281" y="2323134"/>
            <a:ext cx="1413416" cy="141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92083" y="6015252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2016 год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10912" y="506994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2017 год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100335" y="4133683"/>
            <a:ext cx="113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2018 год</a:t>
            </a:r>
            <a:endParaRPr lang="ru-RU" b="1" dirty="0"/>
          </a:p>
        </p:txBody>
      </p:sp>
      <p:sp>
        <p:nvSpPr>
          <p:cNvPr id="15" name="Овал 14"/>
          <p:cNvSpPr/>
          <p:nvPr/>
        </p:nvSpPr>
        <p:spPr>
          <a:xfrm>
            <a:off x="691952" y="1232756"/>
            <a:ext cx="207640" cy="2160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012404" y="1193880"/>
            <a:ext cx="1962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ВСЕГО РАСХОДЫ</a:t>
            </a:r>
            <a:endParaRPr lang="ru-RU" sz="1600" dirty="0"/>
          </a:p>
        </p:txBody>
      </p:sp>
      <p:sp>
        <p:nvSpPr>
          <p:cNvPr id="17" name="Овал 16"/>
          <p:cNvSpPr/>
          <p:nvPr/>
        </p:nvSpPr>
        <p:spPr>
          <a:xfrm>
            <a:off x="691952" y="883965"/>
            <a:ext cx="207640" cy="24077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012404" y="824548"/>
            <a:ext cx="4854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Расходы на социально-культурную сферу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536218" y="2138468"/>
            <a:ext cx="136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780,26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7267" y="3364249"/>
            <a:ext cx="1087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761,96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34360" y="1241217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758,31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028805" y="2508390"/>
            <a:ext cx="1274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550,61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72,6 %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59580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12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901" y="3277013"/>
            <a:ext cx="2523576" cy="2452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024678" y="5919521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2019 год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171511" y="2845176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765,43</a:t>
            </a:r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457" y="3826927"/>
            <a:ext cx="1414463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470" y="4073783"/>
            <a:ext cx="1274763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864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1" dirty="0" smtClean="0"/>
              <a:t>Расходы на социально-культурную сферу в 2017 г.</a:t>
            </a: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042682"/>
              </p:ext>
            </p:extLst>
          </p:nvPr>
        </p:nvGraphicFramePr>
        <p:xfrm>
          <a:off x="-180529" y="836712"/>
          <a:ext cx="8825003" cy="528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73458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13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259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853" y="620688"/>
            <a:ext cx="8229600" cy="72008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Структура межбюджетных трансфертов местным бюджетам поселений в 2016-2019 годах</a:t>
            </a:r>
            <a:br>
              <a:rPr lang="ru-RU" sz="2600" dirty="0" smtClean="0"/>
            </a:br>
            <a:r>
              <a:rPr lang="ru-RU" sz="1400" dirty="0" smtClean="0"/>
              <a:t> </a:t>
            </a:r>
            <a:endParaRPr lang="ru-RU" sz="1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630783"/>
              </p:ext>
            </p:extLst>
          </p:nvPr>
        </p:nvGraphicFramePr>
        <p:xfrm>
          <a:off x="597145" y="1604674"/>
          <a:ext cx="8047329" cy="3840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631"/>
                <a:gridCol w="1523298"/>
                <a:gridCol w="1462410"/>
                <a:gridCol w="1551495"/>
                <a:gridCol w="1551495"/>
              </a:tblGrid>
              <a:tr h="7681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</a:t>
                      </a:r>
                      <a:r>
                        <a:rPr lang="ru-RU" baseline="0" dirty="0"/>
                        <a:t> </a:t>
                      </a:r>
                      <a:r>
                        <a:rPr lang="ru-RU" baseline="0" dirty="0" smtClean="0"/>
                        <a:t>год</a:t>
                      </a:r>
                      <a:endParaRPr lang="ru-RU" dirty="0" smtClean="0"/>
                    </a:p>
                  </a:txBody>
                  <a:tcPr/>
                </a:tc>
              </a:tr>
              <a:tr h="768110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31,588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38,807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36,899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37,483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68110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23,981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21,326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21,326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21,326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68110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МБТ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52,516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44,348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44,348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44,348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6811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108,086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104,481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102,573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103,157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12360" y="1242188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м</a:t>
            </a:r>
            <a:r>
              <a:rPr lang="ru-RU" sz="1600" dirty="0" smtClean="0"/>
              <a:t>лн</a:t>
            </a:r>
            <a:r>
              <a:rPr lang="ru-RU" dirty="0" smtClean="0"/>
              <a:t>. </a:t>
            </a:r>
            <a:r>
              <a:rPr lang="ru-RU" sz="1600" dirty="0" smtClean="0"/>
              <a:t>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687326" y="71672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14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583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251520" y="620688"/>
            <a:ext cx="3960440" cy="61206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1.Муниципальная программа «Социальная поддержка населения </a:t>
            </a:r>
            <a:r>
              <a:rPr lang="ru-RU" sz="1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Усть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-Большерецкого муниципального района»</a:t>
            </a:r>
          </a:p>
          <a:p>
            <a:pPr marL="0" indent="0" algn="just">
              <a:buNone/>
            </a:pP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2.Муниципальная программа «Содействие занятости населения </a:t>
            </a:r>
            <a:r>
              <a:rPr lang="ru-RU" sz="1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Усть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-Большерецкого муниципального района на»</a:t>
            </a:r>
          </a:p>
          <a:p>
            <a:pPr marL="0" indent="0" algn="just">
              <a:buNone/>
            </a:pP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3.Муниципальная программа «Развитие образования в Усть-Большерецком муниципальном районе»</a:t>
            </a:r>
          </a:p>
          <a:p>
            <a:pPr marL="0" indent="0" algn="just">
              <a:buNone/>
            </a:pP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4.Муниципальная программа «Управление муниципальными финансами </a:t>
            </a:r>
            <a:r>
              <a:rPr lang="ru-RU" sz="1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Усть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-Большерецкого муниципального района»</a:t>
            </a:r>
          </a:p>
          <a:p>
            <a:pPr marL="0" indent="0" algn="just">
              <a:buNone/>
            </a:pP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5.Муниципальная программа «Развитие </a:t>
            </a: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культуры в Усть-Большерецком муниципальном 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районе»</a:t>
            </a:r>
          </a:p>
          <a:p>
            <a:pPr marL="0" indent="0" algn="just">
              <a:buNone/>
            </a:pP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6.Муниципальная программа «</a:t>
            </a:r>
            <a:r>
              <a:rPr lang="ru-RU" sz="1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Энергноэффективность</a:t>
            </a: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развитие энергетики и коммунального хозяйства, обеспечение жителей населенных пунктов </a:t>
            </a:r>
            <a:r>
              <a:rPr lang="ru-RU" sz="13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Усть</a:t>
            </a: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-Большерецкого муниципального района коммунальными услугами и услугами и услугами по благоустройству 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территорий»</a:t>
            </a:r>
          </a:p>
          <a:p>
            <a:pPr marL="0" indent="0" algn="just" fontAlgn="t">
              <a:buNone/>
            </a:pP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Муниципальная программа «Поддержка развития сельского хозяйства, пищевой и перерабатывающей промышленности в Усть-Большерецком районе»</a:t>
            </a:r>
          </a:p>
          <a:p>
            <a:endParaRPr lang="ru-RU" sz="1300" dirty="0">
              <a:latin typeface="+mn-lt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797868225"/>
              </p:ext>
            </p:extLst>
          </p:nvPr>
        </p:nvGraphicFramePr>
        <p:xfrm>
          <a:off x="4483086" y="393619"/>
          <a:ext cx="4464050" cy="631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7143" y="255155"/>
            <a:ext cx="8964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Перечень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муниципальных программ </a:t>
            </a:r>
            <a:r>
              <a:rPr lang="ru-RU" sz="1600" b="1" dirty="0" err="1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Усть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-Большерецкого муниципального района </a:t>
            </a:r>
            <a:endParaRPr lang="ru-RU" sz="16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68344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15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31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71400"/>
            <a:ext cx="8856984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 smtClean="0"/>
              <a:t>Основные направления бюджетной политики </a:t>
            </a:r>
            <a:br>
              <a:rPr lang="ru-RU" sz="2000" b="1" dirty="0" smtClean="0"/>
            </a:br>
            <a:r>
              <a:rPr lang="ru-RU" sz="2000" b="1" dirty="0" smtClean="0"/>
              <a:t>Усть-Большерецкого муниципального района на 2017 год </a:t>
            </a:r>
            <a:br>
              <a:rPr lang="ru-RU" sz="2000" b="1" dirty="0" smtClean="0"/>
            </a:br>
            <a:r>
              <a:rPr lang="ru-RU" sz="2000" b="1" dirty="0" smtClean="0"/>
              <a:t>и на плановый период 2018 и 2019  годы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376734"/>
              </p:ext>
            </p:extLst>
          </p:nvPr>
        </p:nvGraphicFramePr>
        <p:xfrm>
          <a:off x="363579" y="1124744"/>
          <a:ext cx="8600909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0909"/>
              </a:tblGrid>
              <a:tr h="57606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Обеспечение долгосрочной сбалансированности и устойчивости бюджетной системы Усть-Большерецкого муниципального района.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28072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Развитие программно-целевых методов управления, обеспечение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нацеленности бюджетной системы на достижение запланированных результатов.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821784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ассигнованиями в полном объеме и финансирование                                            в первоочередном порядке приоритетных расходных обязательств        Усть-Большерецкого муниципального района.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25152">
                <a:tc>
                  <a:txBody>
                    <a:bodyPr/>
                    <a:lstStyle/>
                    <a:p>
                      <a:pPr lvl="0"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Оздоровление муниципальных финансов, погашение просроченной кредиторской задолженности местных бюджетов.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Максимальное ограничение принимаемых расходных обязательств,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сдерживание роста действующих расходных обязательств, режим «жесткой» экономии бюджетных средств. </a:t>
                      </a:r>
                      <a:endParaRPr lang="ru-RU" sz="18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85152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Оптимизация расходов на содержание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органов местного самоуправления </a:t>
                      </a:r>
                      <a:r>
                        <a:rPr lang="ru-RU" sz="1800" b="1" kern="1200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Усть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-Большерецкого муниципального района.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98376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Повышение ответственности главных распорядителей средств местного бюджета за качество планирования, результативность расходов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повышение качества муниципальных услуг.</a:t>
                      </a:r>
                      <a:endParaRPr lang="ru-RU" sz="18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73458" y="4636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614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25635" cy="1872208"/>
          </a:xfrm>
        </p:spPr>
        <p:txBody>
          <a:bodyPr/>
          <a:lstStyle/>
          <a:p>
            <a:pPr>
              <a:lnSpc>
                <a:spcPts val="3900"/>
              </a:lnSpc>
            </a:pPr>
            <a:r>
              <a:rPr lang="ru-RU" sz="2600" dirty="0" smtClean="0"/>
              <a:t>Отдельные параметры прогноза социально-экономического развития </a:t>
            </a:r>
            <a:r>
              <a:rPr lang="ru-RU" sz="2600" dirty="0" err="1" smtClean="0"/>
              <a:t>Усть</a:t>
            </a:r>
            <a:r>
              <a:rPr lang="ru-RU" sz="2600" dirty="0" smtClean="0"/>
              <a:t>-Большерецкого муниципального района на 2017 год  на плановый период 2018 и 2019 годы</a:t>
            </a:r>
            <a:endParaRPr lang="ru-RU" sz="2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975549"/>
              </p:ext>
            </p:extLst>
          </p:nvPr>
        </p:nvGraphicFramePr>
        <p:xfrm>
          <a:off x="1188073" y="2348880"/>
          <a:ext cx="6785385" cy="4226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319"/>
                <a:gridCol w="1382319"/>
                <a:gridCol w="1340249"/>
                <a:gridCol w="1340249"/>
                <a:gridCol w="1340249"/>
              </a:tblGrid>
              <a:tr h="486054">
                <a:tc>
                  <a:txBody>
                    <a:bodyPr/>
                    <a:lstStyle/>
                    <a:p>
                      <a:pPr algn="l"/>
                      <a:endParaRPr lang="ru-RU" sz="1400" baseline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год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Доходы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mpd="sng">
                      <a:noFill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761,96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780,26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758,31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765,43</a:t>
                      </a:r>
                      <a:endParaRPr lang="ru-RU" b="1" dirty="0"/>
                    </a:p>
                  </a:txBody>
                  <a:tcPr anchor="ctr"/>
                </a:tc>
              </a:tr>
              <a:tr h="486054">
                <a:tc>
                  <a:txBody>
                    <a:bodyPr/>
                    <a:lstStyle/>
                    <a:p>
                      <a:pPr algn="l"/>
                      <a:r>
                        <a:rPr lang="ru-RU" b="1" smtClean="0"/>
                        <a:t>Расходы</a:t>
                      </a:r>
                      <a:endParaRPr lang="ru-RU" b="1" dirty="0" smtClean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761,96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780,26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758,31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765,43</a:t>
                      </a:r>
                      <a:endParaRPr lang="ru-RU" b="1" dirty="0"/>
                    </a:p>
                  </a:txBody>
                  <a:tcPr anchor="ctr"/>
                </a:tc>
              </a:tr>
              <a:tr h="850594">
                <a:tc>
                  <a:txBody>
                    <a:bodyPr/>
                    <a:lstStyle/>
                    <a:p>
                      <a:pPr algn="l"/>
                      <a:r>
                        <a:rPr lang="ru-RU" b="1" smtClean="0"/>
                        <a:t>Дефицит (-)/</a:t>
                      </a:r>
                    </a:p>
                    <a:p>
                      <a:pPr algn="l"/>
                      <a:r>
                        <a:rPr lang="ru-RU" b="1" smtClean="0"/>
                        <a:t>профицит</a:t>
                      </a:r>
                      <a:r>
                        <a:rPr lang="ru-RU" b="1" baseline="0" smtClean="0"/>
                        <a:t> (+)</a:t>
                      </a:r>
                      <a:endParaRPr lang="ru-RU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579676">
                <a:tc>
                  <a:txBody>
                    <a:bodyPr/>
                    <a:lstStyle/>
                    <a:p>
                      <a:r>
                        <a:rPr lang="ru-RU" b="1" smtClean="0"/>
                        <a:t>Объем</a:t>
                      </a:r>
                      <a:r>
                        <a:rPr lang="ru-RU" b="1" baseline="0" smtClean="0"/>
                        <a:t> безвозмездных поступлений</a:t>
                      </a:r>
                      <a:endParaRPr lang="ru-RU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599,92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549,59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522,01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523,29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23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08912" cy="20162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                                                                             </a:t>
            </a:r>
            <a:br>
              <a:rPr lang="ru-RU" sz="2800" b="1" dirty="0" smtClean="0"/>
            </a:br>
            <a:r>
              <a:rPr lang="ru-RU" sz="2800" b="1" dirty="0" smtClean="0"/>
              <a:t>                                            </a:t>
            </a:r>
            <a:br>
              <a:rPr lang="ru-RU" sz="2800" b="1" dirty="0" smtClean="0"/>
            </a:br>
            <a:r>
              <a:rPr lang="ru-RU" sz="2600" b="1" dirty="0" smtClean="0"/>
              <a:t>Структура доходов бюджета </a:t>
            </a:r>
            <a:r>
              <a:rPr lang="ru-RU" sz="2600" b="1" dirty="0" err="1" smtClean="0"/>
              <a:t>Усть</a:t>
            </a:r>
            <a:r>
              <a:rPr lang="ru-RU" sz="2600" b="1" dirty="0" smtClean="0"/>
              <a:t>-Большерецкого муниципального района в </a:t>
            </a:r>
            <a:br>
              <a:rPr lang="ru-RU" sz="2600" b="1" dirty="0" smtClean="0"/>
            </a:br>
            <a:r>
              <a:rPr lang="ru-RU" sz="2600" b="1" dirty="0" smtClean="0"/>
              <a:t>2016-2019 годах                                 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48264" y="167178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млн</a:t>
            </a:r>
            <a:r>
              <a:rPr lang="ru-RU" dirty="0" smtClean="0"/>
              <a:t>. руб.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Объект 6" title="млн. руб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19038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9424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79" y="692696"/>
            <a:ext cx="8229600" cy="1008112"/>
          </a:xfrm>
        </p:spPr>
        <p:txBody>
          <a:bodyPr/>
          <a:lstStyle/>
          <a:p>
            <a:pPr marL="457200" indent="-457200">
              <a:lnSpc>
                <a:spcPts val="4500"/>
              </a:lnSpc>
              <a:buFont typeface="Arial" pitchFamily="34" charset="0"/>
              <a:buChar char="•"/>
            </a:pP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/>
              <a:t/>
            </a:r>
            <a:br>
              <a:rPr lang="ru-RU" sz="2600" dirty="0"/>
            </a:br>
            <a:r>
              <a:rPr lang="ru-RU" sz="2800" b="1" dirty="0" smtClean="0"/>
              <a:t>Структура доходов бюджета </a:t>
            </a:r>
            <a:r>
              <a:rPr lang="ru-RU" sz="2800" b="1" dirty="0" err="1" smtClean="0"/>
              <a:t>Усть</a:t>
            </a:r>
            <a:r>
              <a:rPr lang="ru-RU" sz="2800" b="1" dirty="0" smtClean="0"/>
              <a:t>-Большерецкого муниципального района</a:t>
            </a:r>
            <a:br>
              <a:rPr lang="ru-RU" sz="2800" b="1" dirty="0" smtClean="0"/>
            </a:br>
            <a:r>
              <a:rPr lang="ru-RU" sz="2800" b="1" dirty="0" smtClean="0"/>
              <a:t> на</a:t>
            </a:r>
            <a:r>
              <a:rPr lang="ru-RU" sz="2800" b="1" dirty="0"/>
              <a:t> </a:t>
            </a:r>
            <a:r>
              <a:rPr lang="ru-RU" sz="2800" b="1" dirty="0" smtClean="0"/>
              <a:t>2017 год (по долям)</a:t>
            </a:r>
            <a:endParaRPr lang="ru-RU" sz="28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1761746"/>
              </p:ext>
            </p:extLst>
          </p:nvPr>
        </p:nvGraphicFramePr>
        <p:xfrm>
          <a:off x="35496" y="1600200"/>
          <a:ext cx="8856984" cy="4493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438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55" y="-243408"/>
            <a:ext cx="9073008" cy="1600200"/>
          </a:xfrm>
        </p:spPr>
        <p:txBody>
          <a:bodyPr/>
          <a:lstStyle/>
          <a:p>
            <a:pPr>
              <a:lnSpc>
                <a:spcPts val="3800"/>
              </a:lnSpc>
            </a:pPr>
            <a:r>
              <a:rPr lang="ru-RU" sz="2600" dirty="0"/>
              <a:t>Налоговые и неналоговые доходы </a:t>
            </a:r>
            <a:br>
              <a:rPr lang="ru-RU" sz="2600" dirty="0"/>
            </a:br>
            <a:r>
              <a:rPr lang="ru-RU" sz="2600" dirty="0" smtClean="0"/>
              <a:t>бюджета </a:t>
            </a:r>
            <a:r>
              <a:rPr lang="ru-RU" sz="2600" dirty="0" err="1" smtClean="0"/>
              <a:t>Усть</a:t>
            </a:r>
            <a:r>
              <a:rPr lang="ru-RU" sz="2600" dirty="0" smtClean="0"/>
              <a:t>-Большерецкого муниципального района</a:t>
            </a:r>
            <a:endParaRPr lang="ru-RU" sz="2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6514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0"/>
            <a:ext cx="12795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745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sz="2600" b="1" dirty="0" smtClean="0"/>
              <a:t>Налог на доходы физических лиц</a:t>
            </a:r>
            <a:endParaRPr lang="ru-RU" sz="26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792520"/>
              </p:ext>
            </p:extLst>
          </p:nvPr>
        </p:nvGraphicFramePr>
        <p:xfrm>
          <a:off x="0" y="908720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5650" y="5892483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Прогноз НДФЛ в 2017 г. в консолидированный бюджет</a:t>
            </a:r>
            <a:br>
              <a:rPr lang="ru-RU" b="1" dirty="0" smtClean="0"/>
            </a:br>
            <a:r>
              <a:rPr lang="ru-RU" b="1" dirty="0" smtClean="0"/>
              <a:t>128,55 млн. руб.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461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52128"/>
          </a:xfrm>
        </p:spPr>
        <p:txBody>
          <a:bodyPr/>
          <a:lstStyle/>
          <a:p>
            <a:pPr algn="l"/>
            <a:r>
              <a:rPr lang="ru-RU" sz="1800" b="1" dirty="0" smtClean="0"/>
              <a:t>Расходы бюджета </a:t>
            </a:r>
            <a:r>
              <a:rPr lang="ru-RU" sz="1800" b="1" dirty="0" err="1" smtClean="0"/>
              <a:t>Усть</a:t>
            </a:r>
            <a:r>
              <a:rPr lang="ru-RU" sz="1800" b="1" dirty="0" smtClean="0"/>
              <a:t>-Большерецкого муниципального района</a:t>
            </a: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816874"/>
              </p:ext>
            </p:extLst>
          </p:nvPr>
        </p:nvGraphicFramePr>
        <p:xfrm>
          <a:off x="0" y="620688"/>
          <a:ext cx="9036496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39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1315"/>
            <a:ext cx="8085584" cy="86543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800" b="1" dirty="0" smtClean="0"/>
              <a:t>Структура расходов </a:t>
            </a:r>
            <a:br>
              <a:rPr lang="ru-RU" sz="1800" b="1" dirty="0" smtClean="0"/>
            </a:br>
            <a:r>
              <a:rPr lang="ru-RU" sz="1800" b="1" dirty="0" smtClean="0"/>
              <a:t>бюджета </a:t>
            </a:r>
            <a:r>
              <a:rPr lang="ru-RU" sz="1800" b="1" dirty="0" err="1" smtClean="0"/>
              <a:t>Усть</a:t>
            </a:r>
            <a:r>
              <a:rPr lang="ru-RU" sz="1800" b="1" dirty="0" smtClean="0"/>
              <a:t>-Большерецкого муниципального района на 2016 год</a:t>
            </a:r>
            <a:r>
              <a:rPr lang="ru-RU" sz="2600" b="1" dirty="0" smtClean="0"/>
              <a:t> </a:t>
            </a:r>
            <a:r>
              <a:rPr lang="ru-RU" sz="1200" b="1" dirty="0" smtClean="0"/>
              <a:t>по разделам классификации расходов бюджетов</a:t>
            </a:r>
            <a:endParaRPr lang="ru-RU" sz="12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0199193"/>
              </p:ext>
            </p:extLst>
          </p:nvPr>
        </p:nvGraphicFramePr>
        <p:xfrm>
          <a:off x="179512" y="1340768"/>
          <a:ext cx="856895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370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3607</TotalTime>
  <Words>573</Words>
  <Application>Microsoft Office PowerPoint</Application>
  <PresentationFormat>Экран (4:3)</PresentationFormat>
  <Paragraphs>192</Paragraphs>
  <Slides>15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Исполнительная</vt:lpstr>
      <vt:lpstr>Финансовое управление Администрации Усть-Большерецкого муниципального района</vt:lpstr>
      <vt:lpstr>Основные направления бюджетной политики  Усть-Большерецкого муниципального района на 2017 год  и на плановый период 2018 и 2019  годы</vt:lpstr>
      <vt:lpstr>Отдельные параметры прогноза социально-экономического развития Усть-Большерецкого муниципального района на 2017 год  на плановый период 2018 и 2019 годы</vt:lpstr>
      <vt:lpstr>                                                                                                                                                                         Структура доходов бюджета Усть-Большерецкого муниципального района в  2016-2019 годах                                    </vt:lpstr>
      <vt:lpstr>        Структура доходов бюджета Усть-Большерецкого муниципального района  на 2017 год (по долям)</vt:lpstr>
      <vt:lpstr>Налоговые и неналоговые доходы  бюджета Усть-Большерецкого муниципального района</vt:lpstr>
      <vt:lpstr>Налог на доходы физических лиц</vt:lpstr>
      <vt:lpstr>Расходы бюджета Усть-Большерецкого муниципального района </vt:lpstr>
      <vt:lpstr>Структура расходов  бюджета Усть-Большерецкого муниципального района на 2016 год по разделам классификации расходов бюджетов</vt:lpstr>
      <vt:lpstr>Структура расходов  бюджета Усть-Большерецкого муниципального района на 2017 год по разделам классификации расходов бюджетов</vt:lpstr>
      <vt:lpstr> Бюджет  Усть-Большерецкого муниципального района видам расходов в 2017 году</vt:lpstr>
      <vt:lpstr>Расходы на социально-культурную сферу</vt:lpstr>
      <vt:lpstr>Расходы на социально-культурную сферу в 2017 г. </vt:lpstr>
      <vt:lpstr>  Структура межбюджетных трансфертов местным бюджетам поселений в 2016-2019 годах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Камчатского края</dc:title>
  <dc:creator>Кушнирук Екатерина Валерьевна</dc:creator>
  <cp:lastModifiedBy>Максимова Т.Ю.</cp:lastModifiedBy>
  <cp:revision>324</cp:revision>
  <cp:lastPrinted>2016-11-23T21:30:34Z</cp:lastPrinted>
  <dcterms:created xsi:type="dcterms:W3CDTF">2013-09-30T23:11:49Z</dcterms:created>
  <dcterms:modified xsi:type="dcterms:W3CDTF">2016-11-28T20:52:24Z</dcterms:modified>
</cp:coreProperties>
</file>